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9" r:id="rId1"/>
  </p:sldMasterIdLst>
  <p:notesMasterIdLst>
    <p:notesMasterId r:id="rId51"/>
  </p:notesMasterIdLst>
  <p:sldIdLst>
    <p:sldId id="265" r:id="rId2"/>
    <p:sldId id="284" r:id="rId3"/>
    <p:sldId id="260" r:id="rId4"/>
    <p:sldId id="257" r:id="rId5"/>
    <p:sldId id="258" r:id="rId6"/>
    <p:sldId id="259" r:id="rId7"/>
    <p:sldId id="261" r:id="rId8"/>
    <p:sldId id="264" r:id="rId9"/>
    <p:sldId id="262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3" r:id="rId25"/>
    <p:sldId id="280" r:id="rId26"/>
    <p:sldId id="281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304" r:id="rId40"/>
    <p:sldId id="305" r:id="rId41"/>
    <p:sldId id="306" r:id="rId42"/>
    <p:sldId id="307" r:id="rId43"/>
    <p:sldId id="298" r:id="rId44"/>
    <p:sldId id="300" r:id="rId45"/>
    <p:sldId id="301" r:id="rId46"/>
    <p:sldId id="312" r:id="rId47"/>
    <p:sldId id="302" r:id="rId48"/>
    <p:sldId id="303" r:id="rId49"/>
    <p:sldId id="308" r:id="rId50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13" autoAdjust="0"/>
  </p:normalViewPr>
  <p:slideViewPr>
    <p:cSldViewPr>
      <p:cViewPr varScale="1">
        <p:scale>
          <a:sx n="107" d="100"/>
          <a:sy n="107" d="100"/>
        </p:scale>
        <p:origin x="176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557159521726454E-2"/>
          <c:y val="9.5334752595057012E-2"/>
          <c:w val="0.94446753183629828"/>
          <c:h val="0.8449579175887364"/>
        </c:manualLayout>
      </c:layout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Arkusz1!$A$2:$A$8</c:f>
              <c:numCache>
                <c:formatCode>General</c:formatCode>
                <c:ptCount val="7"/>
                <c:pt idx="0">
                  <c:v>1900</c:v>
                </c:pt>
                <c:pt idx="1">
                  <c:v>1914</c:v>
                </c:pt>
                <c:pt idx="2">
                  <c:v>1925</c:v>
                </c:pt>
                <c:pt idx="3">
                  <c:v>1939</c:v>
                </c:pt>
                <c:pt idx="4">
                  <c:v>1950</c:v>
                </c:pt>
                <c:pt idx="5">
                  <c:v>1985</c:v>
                </c:pt>
                <c:pt idx="6">
                  <c:v>2021</c:v>
                </c:pt>
              </c:numCache>
            </c:numRef>
          </c:cat>
          <c:val>
            <c:numRef>
              <c:f>Arkusz1!$B$2:$B$8</c:f>
              <c:numCache>
                <c:formatCode>General</c:formatCode>
                <c:ptCount val="7"/>
                <c:pt idx="0">
                  <c:v>1.55</c:v>
                </c:pt>
                <c:pt idx="1">
                  <c:v>1.66</c:v>
                </c:pt>
                <c:pt idx="2">
                  <c:v>1.48</c:v>
                </c:pt>
                <c:pt idx="3">
                  <c:v>1.54</c:v>
                </c:pt>
                <c:pt idx="4">
                  <c:v>0.98</c:v>
                </c:pt>
                <c:pt idx="5">
                  <c:v>0.77</c:v>
                </c:pt>
                <c:pt idx="6">
                  <c:v>0.49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CE2-4625-B34D-1BE112BD8C4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57455168"/>
        <c:axId val="1957941104"/>
      </c:lineChart>
      <c:catAx>
        <c:axId val="195745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57941104"/>
        <c:crosses val="autoZero"/>
        <c:auto val="1"/>
        <c:lblAlgn val="ctr"/>
        <c:lblOffset val="100"/>
        <c:noMultiLvlLbl val="0"/>
      </c:catAx>
      <c:valAx>
        <c:axId val="1957941104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/>
                  <a:t>Procenty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extTo"/>
        <c:crossAx val="1957455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/>
    </cs:fontRef>
    <cs:spPr/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440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41B327B-0703-4CAA-9083-751BA0678A84}" type="datetimeFigureOut">
              <a:rPr lang="pl-PL"/>
              <a:pPr>
                <a:defRPr/>
              </a:pPr>
              <a:t>12.06.2021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DE1FAA7-F819-4ABC-A73F-4924F944257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Opr. Ks. dr hab. Krzysztof </a:t>
            </a:r>
            <a:r>
              <a:rPr lang="pl-PL"/>
              <a:t>Bielawny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E1FAA7-F819-4ABC-A73F-4924F9442579}" type="slidenum">
              <a:rPr lang="pl-PL" smtClean="0"/>
              <a:pPr>
                <a:defRPr/>
              </a:pPr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0646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/>
          </a:p>
        </p:txBody>
      </p:sp>
      <p:sp>
        <p:nvSpPr>
          <p:cNvPr id="358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45E9C0-6F43-4EED-B50B-845F298C84E1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Opr. Ks. dr hab. Krzysztof </a:t>
            </a:r>
            <a:r>
              <a:rPr lang="pl-PL"/>
              <a:t>Bielawny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E1FAA7-F819-4ABC-A73F-4924F9442579}" type="slidenum">
              <a:rPr lang="pl-PL" smtClean="0"/>
              <a:pPr>
                <a:defRPr/>
              </a:pPr>
              <a:t>49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0879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y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a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7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408DC-6F0D-4758-AD88-EF9C26143CBF}" type="datetimeFigureOut">
              <a:rPr lang="pl-PL"/>
              <a:pPr>
                <a:defRPr/>
              </a:pPr>
              <a:t>12.06.2021</a:t>
            </a:fld>
            <a:endParaRPr lang="pl-PL"/>
          </a:p>
        </p:txBody>
      </p:sp>
      <p:sp>
        <p:nvSpPr>
          <p:cNvPr id="8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F7C54-3632-4C27-B95C-3208AD43AD5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10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2D870-DDB5-43DF-9C12-6129F9E3EDB5}" type="datetimeFigureOut">
              <a:rPr lang="pl-PL"/>
              <a:pPr>
                <a:defRPr/>
              </a:pPr>
              <a:t>12.06.2021</a:t>
            </a:fld>
            <a:endParaRPr lang="pl-PL"/>
          </a:p>
        </p:txBody>
      </p:sp>
      <p:sp>
        <p:nvSpPr>
          <p:cNvPr id="5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3BBE1-2D57-433D-84E5-FE704FCA949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EDBEF-6736-4F1D-86FF-A0E7ED345D77}" type="datetimeFigureOut">
              <a:rPr lang="pl-PL"/>
              <a:pPr>
                <a:defRPr/>
              </a:pPr>
              <a:t>12.06.2021</a:t>
            </a:fld>
            <a:endParaRPr lang="pl-PL"/>
          </a:p>
        </p:txBody>
      </p:sp>
      <p:sp>
        <p:nvSpPr>
          <p:cNvPr id="5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66CC4-1050-4F7F-8D42-562B0097D82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17871-F900-4BBE-B0FC-F63C5F0F9A1E}" type="datetimeFigureOut">
              <a:rPr lang="pl-PL"/>
              <a:pPr>
                <a:defRPr/>
              </a:pPr>
              <a:t>12.06.2021</a:t>
            </a:fld>
            <a:endParaRPr lang="pl-PL"/>
          </a:p>
        </p:txBody>
      </p:sp>
      <p:sp>
        <p:nvSpPr>
          <p:cNvPr id="5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957AE-5DE8-44D3-B5C4-EF9EECEA97B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E958A-1A45-43DA-BEB9-1781397F3638}" type="datetimeFigureOut">
              <a:rPr lang="pl-PL"/>
              <a:pPr>
                <a:defRPr/>
              </a:pPr>
              <a:t>12.06.2021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42138-7E06-4072-8B53-A65B90B19D4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85AB1-3970-482B-962C-77829222A469}" type="datetimeFigureOut">
              <a:rPr lang="pl-PL"/>
              <a:pPr>
                <a:defRPr/>
              </a:pPr>
              <a:t>12.06.2021</a:t>
            </a:fld>
            <a:endParaRPr lang="pl-PL"/>
          </a:p>
        </p:txBody>
      </p:sp>
      <p:sp>
        <p:nvSpPr>
          <p:cNvPr id="6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D5104-1DEA-4AC0-897A-9FF6D0AE995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Łącznik prosty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090C3-25D1-4A7F-A60E-06D4538EE5B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10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daty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1D9FB-BD73-4E50-A4D0-927FB59429D3}" type="datetimeFigureOut">
              <a:rPr lang="pl-PL"/>
              <a:pPr>
                <a:defRPr/>
              </a:pPr>
              <a:t>12.06.2021</a:t>
            </a:fld>
            <a:endParaRPr lang="pl-PL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772EE-DEF1-4993-9F87-3D16FF6B7ABE}" type="datetimeFigureOut">
              <a:rPr lang="pl-PL"/>
              <a:pPr>
                <a:defRPr/>
              </a:pPr>
              <a:t>12.06.2021</a:t>
            </a:fld>
            <a:endParaRPr lang="pl-PL"/>
          </a:p>
        </p:txBody>
      </p:sp>
      <p:sp>
        <p:nvSpPr>
          <p:cNvPr id="4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AA5CB-DCA2-4C44-BCE5-7A40A5A66BF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133DD-8D02-419E-A34E-AFE69948ADAC}" type="datetimeFigureOut">
              <a:rPr lang="pl-PL"/>
              <a:pPr>
                <a:defRPr/>
              </a:pPr>
              <a:t>12.06.2021</a:t>
            </a:fld>
            <a:endParaRPr lang="pl-PL"/>
          </a:p>
        </p:txBody>
      </p:sp>
      <p:sp>
        <p:nvSpPr>
          <p:cNvPr id="3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3FC71-7996-4A89-9928-68761FC08AC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5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D140C-26C5-4C21-8AA6-97DD2A7ACFAE}" type="datetimeFigureOut">
              <a:rPr lang="pl-PL"/>
              <a:pPr>
                <a:defRPr/>
              </a:pPr>
              <a:t>12.06.2021</a:t>
            </a:fld>
            <a:endParaRPr lang="pl-PL"/>
          </a:p>
        </p:txBody>
      </p:sp>
      <p:sp>
        <p:nvSpPr>
          <p:cNvPr id="6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01457-EBAB-4413-99E7-49E5C530F02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noProof="0"/>
              <a:t>Kliknij ikonę, aby dodać obraz</a:t>
            </a:r>
            <a:endParaRPr lang="en-US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E811E-1483-452B-B7BD-A2CBFD47FE9F}" type="datetimeFigureOut">
              <a:rPr lang="pl-PL"/>
              <a:pPr>
                <a:defRPr/>
              </a:pPr>
              <a:t>12.06.2021</a:t>
            </a:fld>
            <a:endParaRPr lang="pl-PL"/>
          </a:p>
        </p:txBody>
      </p:sp>
      <p:sp>
        <p:nvSpPr>
          <p:cNvPr id="6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54FAD-4FA4-4557-930C-7FD7A4C1D72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ekstu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939B103-4C39-42B1-9D3D-AB1B3F87799C}" type="datetimeFigureOut">
              <a:rPr lang="pl-PL"/>
              <a:pPr>
                <a:defRPr/>
              </a:pPr>
              <a:t>12.06.2021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76CF715-0668-46AC-B60A-D71D6120DDE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8" r:id="rId1"/>
    <p:sldLayoutId id="2147484020" r:id="rId2"/>
    <p:sldLayoutId id="2147484029" r:id="rId3"/>
    <p:sldLayoutId id="2147484021" r:id="rId4"/>
    <p:sldLayoutId id="2147484030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28625" y="4572000"/>
            <a:ext cx="8458200" cy="4286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l-PL" dirty="0"/>
              <a:t>w latach 1352 - 2020</a:t>
            </a: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8596" y="785794"/>
            <a:ext cx="8305800" cy="1981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/>
              <a:t>Dzieje sanktuarium maryjnego w Gietrzwałdzie</a:t>
            </a:r>
          </a:p>
        </p:txBody>
      </p:sp>
    </p:spTree>
  </p:cSld>
  <p:clrMapOvr>
    <a:masterClrMapping/>
  </p:clrMapOvr>
  <p:transition spd="slow" advTm="4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000250"/>
            <a:ext cx="8229600" cy="4095750"/>
          </a:xfrm>
        </p:spPr>
        <p:txBody>
          <a:bodyPr/>
          <a:lstStyle/>
          <a:p>
            <a:pPr eaLnBrk="1" hangingPunct="1"/>
            <a:r>
              <a:rPr lang="pl-PL" sz="2000"/>
              <a:t>Powstanie „Gazety Olsztyńskiej”</a:t>
            </a:r>
          </a:p>
          <a:p>
            <a:pPr eaLnBrk="1" hangingPunct="1"/>
            <a:r>
              <a:rPr lang="pl-PL" sz="2000"/>
              <a:t>- pierwszy numer wydano w Gietrzwałdzie 16 kwietnia 1886 r.</a:t>
            </a:r>
          </a:p>
          <a:p>
            <a:pPr eaLnBrk="1" hangingPunct="1"/>
            <a:r>
              <a:rPr lang="pl-PL" sz="2000"/>
              <a:t>- na swych łamach wiele miejsca poświęcała objawieniom gietrzwałdzkim</a:t>
            </a:r>
          </a:p>
          <a:p>
            <a:pPr eaLnBrk="1" hangingPunct="1"/>
            <a:r>
              <a:rPr lang="pl-PL" sz="2000"/>
              <a:t>Rozwój bractw trzeźwościowych</a:t>
            </a:r>
          </a:p>
          <a:p>
            <a:pPr eaLnBrk="1" hangingPunct="1"/>
            <a:r>
              <a:rPr lang="pl-PL" sz="2000"/>
              <a:t>Siostry Służki Najświętszej Maryi Panny z Mariówki – 1878 r.; o. Honorat Koźmiński</a:t>
            </a:r>
          </a:p>
          <a:p>
            <a:pPr eaLnBrk="1" hangingPunct="1"/>
            <a:endParaRPr lang="pl-PL" sz="200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/>
              <a:t>Skutki objawień gietrzwałdzkich (2)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76438"/>
            <a:ext cx="8229600" cy="4167187"/>
          </a:xfrm>
        </p:spPr>
        <p:txBody>
          <a:bodyPr/>
          <a:lstStyle/>
          <a:p>
            <a:pPr eaLnBrk="1" hangingPunct="1"/>
            <a:r>
              <a:rPr lang="pl-PL" sz="1800"/>
              <a:t>Ks. bp Filip Krementz o objawieniach dowiedział się w pierwszych dniach sierpnia 1877 r.</a:t>
            </a:r>
          </a:p>
          <a:p>
            <a:pPr eaLnBrk="1" hangingPunct="1"/>
            <a:r>
              <a:rPr lang="pl-PL" sz="1800"/>
              <a:t>Powołał komisje teologiczna 20 sierpnia 1877 r.</a:t>
            </a:r>
          </a:p>
          <a:p>
            <a:pPr eaLnBrk="1" hangingPunct="1"/>
            <a:r>
              <a:rPr lang="pl-PL" sz="1800"/>
              <a:t>Komisja sporządziła raport 47 stronicowy</a:t>
            </a:r>
          </a:p>
          <a:p>
            <a:pPr eaLnBrk="1" hangingPunct="1"/>
            <a:r>
              <a:rPr lang="pl-PL" sz="1800"/>
              <a:t>Przedstawiła pozytywne stanowisko wobec objawień i wizjonerek</a:t>
            </a:r>
          </a:p>
          <a:p>
            <a:pPr eaLnBrk="1" hangingPunct="1"/>
            <a:r>
              <a:rPr lang="pl-PL" sz="1800"/>
              <a:t>Ks. Maksymilian Kaller jako pierwszy biskup warmiński uczestniczył w uroczystościach odpustowych w 1932 r. </a:t>
            </a:r>
          </a:p>
          <a:p>
            <a:pPr eaLnBrk="1" hangingPunct="1"/>
            <a:r>
              <a:rPr lang="pl-PL" sz="1800"/>
              <a:t>W roku 1970 r. świątynia gietrzwałdzka  została podniesiona do rangi bazyliki mniejszej przez Pawła VI</a:t>
            </a:r>
          </a:p>
          <a:p>
            <a:pPr eaLnBrk="1" hangingPunct="1"/>
            <a:r>
              <a:rPr lang="pl-PL" sz="1800"/>
              <a:t>Ks. bp J. Drzazga wydał dekret w 100-lecie zatwierdzający objawienia gietrzwałdzkie </a:t>
            </a:r>
          </a:p>
          <a:p>
            <a:pPr eaLnBrk="1" hangingPunct="1"/>
            <a:r>
              <a:rPr lang="pl-PL" sz="1800"/>
              <a:t>„(…) jako nie sprzeciwiające się wierze i moralności chrześcijańskiej”</a:t>
            </a:r>
          </a:p>
          <a:p>
            <a:pPr eaLnBrk="1" hangingPunct="1"/>
            <a:endParaRPr lang="pl-PL" sz="180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/>
              <a:t>Stanowisko biskupów warmińskich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sz="2000"/>
              <a:t>zmiany polityczno-społeczne i narodowościowe</a:t>
            </a:r>
          </a:p>
          <a:p>
            <a:pPr eaLnBrk="1" hangingPunct="1"/>
            <a:r>
              <a:rPr lang="pl-PL" sz="2000"/>
              <a:t>Gietrzwałd mało znany nowym osadnikom</a:t>
            </a:r>
          </a:p>
          <a:p>
            <a:pPr eaLnBrk="1" hangingPunct="1"/>
            <a:r>
              <a:rPr lang="pl-PL" sz="2000"/>
              <a:t>Władze komunistyczne utrudniają działaniom duszpasterskim</a:t>
            </a:r>
          </a:p>
          <a:p>
            <a:pPr eaLnBrk="1" hangingPunct="1"/>
            <a:r>
              <a:rPr lang="pl-PL" sz="2000"/>
              <a:t>- hamowanie ruchu pielgrzymkowego</a:t>
            </a:r>
          </a:p>
          <a:p>
            <a:pPr eaLnBrk="1" hangingPunct="1"/>
            <a:r>
              <a:rPr lang="pl-PL" sz="2000"/>
              <a:t>- zakaz rozwoju infrastruktury (brak domów pielgrzyma, gastronomii, sklepów z dewocjonaliami itp.)</a:t>
            </a:r>
          </a:p>
          <a:p>
            <a:pPr eaLnBrk="1" hangingPunct="1"/>
            <a:endParaRPr lang="pl-PL" sz="2000"/>
          </a:p>
          <a:p>
            <a:pPr eaLnBrk="1" hangingPunct="1"/>
            <a:r>
              <a:rPr lang="pl-PL" sz="2000"/>
              <a:t>ważne wydarzenia w okresie powojennym: </a:t>
            </a:r>
          </a:p>
          <a:p>
            <a:pPr eaLnBrk="1" hangingPunct="1"/>
            <a:r>
              <a:rPr lang="pl-PL" sz="2000"/>
              <a:t>- koronacja obrazu MB Gietrzwałdzkiej w 1967 r. (kard. S. Wyszyński)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/>
              <a:t>Gietrzwałd po II wojnie światowej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" descr="F:\Gietrzwałd koronacja\00000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00" y="1785926"/>
            <a:ext cx="6981825" cy="4438650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/>
              <a:t>Koronacja obrazu Matki Bożej Gietrzwałdzkiej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2" descr="F:\Gietrzwałd koronacja\00000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12888" y="1524000"/>
            <a:ext cx="6118225" cy="4572000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/>
              <a:t>Ks. Prymas kard. Stefan Wyszyński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2" descr="F:\Gietrzwałd koronacja\00000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35125" y="1943100"/>
            <a:ext cx="5508625" cy="4137025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/>
              <a:t>Ks. kard. Karol Wojtyła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2" descr="F:\Gietrzwałd koronacja\00000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33513" y="1785938"/>
            <a:ext cx="5673725" cy="3586162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/>
              <a:t>Koronacja obrazu MB Gietrzwałdzkiej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" descr="F:\Gietrzwałd koronacja\00000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98" t="401" r="8383" b="17244"/>
          <a:stretch>
            <a:fillRect/>
          </a:stretch>
        </p:blipFill>
        <p:spPr>
          <a:xfrm>
            <a:off x="928688" y="1571625"/>
            <a:ext cx="7265987" cy="4779963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/>
              <a:t>Uroczystości  koronacyjne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:\Gietrzwałd koronacja\00000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016" t="17747" r="5318" b="1753"/>
          <a:stretch>
            <a:fillRect/>
          </a:stretch>
        </p:blipFill>
        <p:spPr>
          <a:xfrm>
            <a:off x="928688" y="1714500"/>
            <a:ext cx="7281862" cy="4700588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/>
              <a:t>Uroczystości  koronacyjne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000250"/>
            <a:ext cx="8229600" cy="4095750"/>
          </a:xfrm>
        </p:spPr>
        <p:txBody>
          <a:bodyPr/>
          <a:lstStyle/>
          <a:p>
            <a:pPr eaLnBrk="1" hangingPunct="1"/>
            <a:r>
              <a:rPr lang="pl-PL" sz="2000" dirty="0"/>
              <a:t>uroczystościom przewodniczył ks. kard. Karol Wojtyła</a:t>
            </a:r>
          </a:p>
          <a:p>
            <a:pPr eaLnBrk="1" hangingPunct="1"/>
            <a:r>
              <a:rPr lang="pl-PL" sz="2000" dirty="0"/>
              <a:t>uroczyste ogłoszenie dekretu bpa J. Drzazgi o prawdziwości objawień maryjnych</a:t>
            </a:r>
          </a:p>
          <a:p>
            <a:pPr eaLnBrk="1" hangingPunct="1"/>
            <a:r>
              <a:rPr lang="pl-PL" sz="2000" dirty="0"/>
              <a:t>w uroczystościach uczestniczyło około 150 tys. wiernych</a:t>
            </a:r>
          </a:p>
          <a:p>
            <a:pPr eaLnBrk="1" hangingPunct="1"/>
            <a:r>
              <a:rPr lang="pl-PL" sz="2000" dirty="0"/>
              <a:t>- z Niemiec</a:t>
            </a:r>
          </a:p>
          <a:p>
            <a:pPr eaLnBrk="1" hangingPunct="1"/>
            <a:r>
              <a:rPr lang="pl-PL" sz="2000" dirty="0"/>
              <a:t>- z diecezji warmińskiej</a:t>
            </a:r>
          </a:p>
          <a:p>
            <a:pPr eaLnBrk="1" hangingPunct="1"/>
            <a:r>
              <a:rPr lang="pl-PL" sz="2000" dirty="0"/>
              <a:t>- z różnych diecezji całej Polski</a:t>
            </a:r>
          </a:p>
          <a:p>
            <a:pPr eaLnBrk="1" hangingPunct="1"/>
            <a:endParaRPr lang="pl-PL" sz="2000" dirty="0"/>
          </a:p>
          <a:p>
            <a:pPr eaLnBrk="1" hangingPunct="1"/>
            <a:endParaRPr lang="pl-PL" sz="1200" dirty="0"/>
          </a:p>
          <a:p>
            <a:pPr eaLnBrk="1" hangingPunct="1"/>
            <a:endParaRPr lang="pl-PL" sz="1200" dirty="0"/>
          </a:p>
          <a:p>
            <a:pPr eaLnBrk="1" hangingPunct="1"/>
            <a:endParaRPr lang="pl-PL" sz="1200" dirty="0"/>
          </a:p>
          <a:p>
            <a:pPr eaLnBrk="1" hangingPunct="1"/>
            <a:endParaRPr lang="pl-PL" sz="1200" dirty="0"/>
          </a:p>
          <a:p>
            <a:pPr eaLnBrk="1" hangingPunct="1"/>
            <a:endParaRPr lang="pl-PL" sz="1200" dirty="0"/>
          </a:p>
          <a:p>
            <a:pPr eaLnBrk="1" hangingPunct="1"/>
            <a:endParaRPr lang="pl-PL" sz="1200" dirty="0"/>
          </a:p>
          <a:p>
            <a:pPr eaLnBrk="1" hangingPunct="1"/>
            <a:endParaRPr lang="pl-PL" sz="1200" dirty="0"/>
          </a:p>
          <a:p>
            <a:pPr eaLnBrk="1" hangingPunct="1"/>
            <a:endParaRPr lang="pl-PL" sz="1200" dirty="0"/>
          </a:p>
          <a:p>
            <a:pPr eaLnBrk="1" hangingPunct="1"/>
            <a:endParaRPr lang="pl-PL" sz="1200" dirty="0"/>
          </a:p>
          <a:p>
            <a:pPr eaLnBrk="1" hangingPunct="1"/>
            <a:endParaRPr lang="pl-PL" sz="1200" dirty="0"/>
          </a:p>
          <a:p>
            <a:pPr eaLnBrk="1" hangingPunct="1"/>
            <a:endParaRPr lang="pl-PL" sz="1200" dirty="0"/>
          </a:p>
          <a:p>
            <a:pPr eaLnBrk="1" hangingPunct="1"/>
            <a:endParaRPr lang="pl-PL" sz="1200" dirty="0"/>
          </a:p>
          <a:p>
            <a:pPr eaLnBrk="1" hangingPunct="1"/>
            <a:endParaRPr lang="pl-PL" sz="1200" dirty="0"/>
          </a:p>
          <a:p>
            <a:pPr eaLnBrk="1" hangingPunct="1"/>
            <a:endParaRPr lang="pl-PL" sz="1200" dirty="0"/>
          </a:p>
          <a:p>
            <a:pPr eaLnBrk="1" hangingPunct="1"/>
            <a:endParaRPr lang="pl-PL" sz="1200" dirty="0"/>
          </a:p>
          <a:p>
            <a:pPr eaLnBrk="1" hangingPunct="1"/>
            <a:endParaRPr lang="pl-PL" sz="1200" dirty="0"/>
          </a:p>
          <a:p>
            <a:pPr eaLnBrk="1" hangingPunct="1"/>
            <a:endParaRPr lang="pl-PL" sz="1200" dirty="0"/>
          </a:p>
          <a:p>
            <a:pPr eaLnBrk="1" hangingPunct="1"/>
            <a:endParaRPr lang="pl-PL" sz="1200" dirty="0"/>
          </a:p>
          <a:p>
            <a:pPr eaLnBrk="1" hangingPunct="1"/>
            <a:endParaRPr lang="pl-PL" sz="1200" dirty="0"/>
          </a:p>
          <a:p>
            <a:pPr eaLnBrk="1" hangingPunct="1"/>
            <a:endParaRPr lang="pl-PL" sz="1200" dirty="0"/>
          </a:p>
          <a:p>
            <a:pPr eaLnBrk="1" hangingPunct="1"/>
            <a:endParaRPr lang="pl-PL" sz="10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/>
              <a:t>Stulecie objawie Maryjnych w Gietrzwałdzie (1977 r.)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42996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sz="2800"/>
              <a:t>Cudowny obraz Matki Bożej Gietrzwałdzkiej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28926" y="1785926"/>
            <a:ext cx="3346704" cy="4087368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sz="2000" dirty="0"/>
              <a:t>przemiany społeczno-polityczne w 1989 r.</a:t>
            </a:r>
          </a:p>
          <a:p>
            <a:pPr eaLnBrk="1" hangingPunct="1"/>
            <a:r>
              <a:rPr lang="pl-PL" sz="2000" dirty="0"/>
              <a:t>- wybudowano dom pielgrzyma Jana Pawła II</a:t>
            </a:r>
          </a:p>
          <a:p>
            <a:pPr eaLnBrk="1" hangingPunct="1"/>
            <a:r>
              <a:rPr lang="pl-PL" sz="2000" dirty="0"/>
              <a:t>- otwarto Archidiecezjalny Dom Rekolekcyjny</a:t>
            </a:r>
          </a:p>
          <a:p>
            <a:pPr eaLnBrk="1" hangingPunct="1"/>
            <a:r>
              <a:rPr lang="pl-PL" sz="2000" dirty="0"/>
              <a:t>- wybudowano dom formacyjny (siostry Katarzynki)</a:t>
            </a:r>
          </a:p>
          <a:p>
            <a:pPr eaLnBrk="1" hangingPunct="1"/>
            <a:r>
              <a:rPr lang="pl-PL" sz="2000" dirty="0"/>
              <a:t>- otwarto kilka księgarni</a:t>
            </a:r>
          </a:p>
          <a:p>
            <a:pPr eaLnBrk="1" hangingPunct="1"/>
            <a:r>
              <a:rPr lang="pl-PL" sz="2000" dirty="0"/>
              <a:t>rocznie Gietrzwałd nawiedza około pól miliona pątników</a:t>
            </a:r>
          </a:p>
          <a:p>
            <a:pPr eaLnBrk="1" hangingPunct="1"/>
            <a:r>
              <a:rPr lang="pl-PL" sz="2000" dirty="0"/>
              <a:t>w księdze cudów odnotowano kilka przypadków uzdrowień</a:t>
            </a:r>
          </a:p>
          <a:p>
            <a:pPr eaLnBrk="1" hangingPunct="1">
              <a:buFont typeface="Wingdings 2" pitchFamily="18" charset="2"/>
              <a:buNone/>
            </a:pPr>
            <a:r>
              <a:rPr lang="pl-PL" sz="2000" dirty="0"/>
              <a:t> 	m.in. z utraty wzroku</a:t>
            </a:r>
          </a:p>
          <a:p>
            <a:pPr eaLnBrk="1" hangingPunct="1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/>
              <a:t>Gietrzwałd po 1989 r.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E:\procesja\PICT00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68400" y="1546225"/>
            <a:ext cx="6807200" cy="4527550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/>
              <a:t>Uroczystości odpustowe w 2006 r. 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E:\procesja\PICT004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68400" y="1546225"/>
            <a:ext cx="6807200" cy="4527550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800">
                <a:effectLst/>
              </a:rPr>
              <a:t>Uroczystościom  przewodniczył  ks. abp J. Kowalczyk</a:t>
            </a: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E:\procesja\PICT004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68400" y="1546225"/>
            <a:ext cx="6807200" cy="4527550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000"/>
              <a:t>Uroczystości  odpustowe w Gietrzwałdzie</a:t>
            </a: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800"/>
              <a:t>Dożynki  diecezjalne  2007 r.</a:t>
            </a:r>
          </a:p>
        </p:txBody>
      </p:sp>
      <p:pic>
        <p:nvPicPr>
          <p:cNvPr id="31747" name="Picture 2" descr="E:\dozynki\0073_PICT008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33475" y="1524000"/>
            <a:ext cx="6877050" cy="4572000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E:\bazylika widok\PICT00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68400" y="1546225"/>
            <a:ext cx="6807200" cy="4527550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000"/>
              <a:t>Widok  bazyliki  gietrzwałdzkiej</a:t>
            </a: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E:\bazylika wewnatrz\PICT01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68400" y="1546225"/>
            <a:ext cx="6807200" cy="4527550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800"/>
              <a:t>Koncert  w   bazylice  gietrzwałdzkiej</a:t>
            </a: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pl-PL"/>
              <a:t>Stacja  gietrzwałdzkiej Drogi Krzyżowej</a:t>
            </a:r>
          </a:p>
        </p:txBody>
      </p:sp>
      <p:pic>
        <p:nvPicPr>
          <p:cNvPr id="48130" name="Picture 2" descr="E:\DrogaKrzy\PICT00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33856" y="1767556"/>
            <a:ext cx="6509978" cy="4328443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pl-PL"/>
              <a:t>Droga Krzyż owa</a:t>
            </a:r>
          </a:p>
        </p:txBody>
      </p:sp>
      <p:pic>
        <p:nvPicPr>
          <p:cNvPr id="49154" name="Picture 2" descr="E:\DrogaKrzy\PICT00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rot="16200000">
            <a:off x="2250684" y="2607046"/>
            <a:ext cx="4474286" cy="2974925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 wyniku rozbiorów utraciliśmy swa niepodległość na 123 lata</a:t>
            </a:r>
          </a:p>
          <a:p>
            <a:r>
              <a:rPr lang="pl-PL" dirty="0"/>
              <a:t>tęsknota za wolną i niepodległą Polską była ogromna</a:t>
            </a:r>
          </a:p>
          <a:p>
            <a:r>
              <a:rPr lang="pl-PL" dirty="0"/>
              <a:t>dlatego też zrywy zbrojne </a:t>
            </a:r>
          </a:p>
          <a:p>
            <a:r>
              <a:rPr lang="pl-PL" dirty="0"/>
              <a:t>- powstanie listopadowe 1830-1831, zakończone klęską</a:t>
            </a:r>
          </a:p>
          <a:p>
            <a:r>
              <a:rPr lang="pl-PL" dirty="0"/>
              <a:t>- uczestniczyło w nim około 50 tys. osób, po stronie polskiej </a:t>
            </a:r>
          </a:p>
          <a:p>
            <a:r>
              <a:rPr lang="pl-PL" dirty="0"/>
              <a:t>- powstanie styczniowe z 1863 r., zakończone klęską, uczestniczyło w nim około 200 tys. osób, po stronie polskiej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Do niepodległości </a:t>
            </a:r>
            <a:br>
              <a:rPr lang="pl-PL" dirty="0"/>
            </a:br>
            <a:r>
              <a:rPr lang="pl-PL" dirty="0"/>
              <a:t>przez Gietrzwałd</a:t>
            </a:r>
          </a:p>
        </p:txBody>
      </p:sp>
    </p:spTree>
    <p:extLst>
      <p:ext uri="{BB962C8B-B14F-4D97-AF65-F5344CB8AC3E}">
        <p14:creationId xmlns:p14="http://schemas.microsoft.com/office/powerpoint/2010/main" val="1547934849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 descr="F:\Mapy\Diecezja warmińska - s. 24.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1714500"/>
            <a:ext cx="6429375" cy="4518025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3600">
                <a:latin typeface="Times New Roman" pitchFamily="18" charset="0"/>
                <a:cs typeface="Times New Roman" pitchFamily="18" charset="0"/>
              </a:rPr>
              <a:t>Diecezja  warmińska  a  Gietrzwałd</a:t>
            </a: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Tysiące osób stracono</a:t>
            </a:r>
          </a:p>
          <a:p>
            <a:r>
              <a:rPr lang="pl-PL" dirty="0"/>
              <a:t>38 tys. osób zesłano na Syberię</a:t>
            </a:r>
          </a:p>
          <a:p>
            <a:r>
              <a:rPr lang="pl-PL" dirty="0"/>
              <a:t>Tysiące osób wyemigrowało do krajów Europy zachodniej, Francja, Anglia czy Włochy a nawet do Ameryki</a:t>
            </a:r>
          </a:p>
          <a:p>
            <a:r>
              <a:rPr lang="pl-PL" dirty="0"/>
              <a:t>łącznie z Polski wyemigrowało około 10 tys. osób (przede wszystkim inteligencja)</a:t>
            </a:r>
          </a:p>
          <a:p>
            <a:r>
              <a:rPr lang="pl-PL" dirty="0"/>
              <a:t>rozpoczęto rugowanie języka polskiego ze szkół</a:t>
            </a:r>
          </a:p>
          <a:p>
            <a:r>
              <a:rPr lang="pl-PL" dirty="0"/>
              <a:t>do szkół i administracji państwowej i kościelnej  wprowadzano język rosyjski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Skutki powstań narodowych</a:t>
            </a:r>
          </a:p>
        </p:txBody>
      </p:sp>
    </p:spTree>
    <p:extLst>
      <p:ext uri="{BB962C8B-B14F-4D97-AF65-F5344CB8AC3E}">
        <p14:creationId xmlns:p14="http://schemas.microsoft.com/office/powerpoint/2010/main" val="1582420572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od listopada 1864 r. rozpoczęto likwidacje męskich i żeńskich zakonów (mających mniej niż 8 członków)</a:t>
            </a:r>
          </a:p>
          <a:p>
            <a:r>
              <a:rPr lang="pl-PL" dirty="0"/>
              <a:t>kasatą objęto również te, które wspierały powstańców</a:t>
            </a:r>
          </a:p>
          <a:p>
            <a:r>
              <a:rPr lang="pl-PL" dirty="0"/>
              <a:t>konfiskowano dobra zakonne, zakonny pozostały bez środków utrzymania</a:t>
            </a:r>
          </a:p>
          <a:p>
            <a:r>
              <a:rPr lang="pl-PL" dirty="0"/>
              <a:t>wypędzono wielu biskupów ze swych diecezji m.in. biskupa płockiego Teofila Popiela, zesłano na Syberię</a:t>
            </a:r>
          </a:p>
          <a:p>
            <a:r>
              <a:rPr lang="pl-PL" dirty="0"/>
              <a:t>w zaborze pruskim przeprowadzono również wiele represji</a:t>
            </a:r>
          </a:p>
          <a:p>
            <a:r>
              <a:rPr lang="pl-PL" dirty="0"/>
              <a:t>rozpoczął się czas walki o zachowanie tożsamości narodowej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Represje wobec Kościoła rzymskokatolickiego</a:t>
            </a:r>
          </a:p>
        </p:txBody>
      </p:sp>
    </p:spTree>
    <p:extLst>
      <p:ext uri="{BB962C8B-B14F-4D97-AF65-F5344CB8AC3E}">
        <p14:creationId xmlns:p14="http://schemas.microsoft.com/office/powerpoint/2010/main" val="1446873701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jedyny mąż stanu, który bronił Polaków na arenie międzynarodowej, to Pius IX</a:t>
            </a:r>
          </a:p>
          <a:p>
            <a:r>
              <a:rPr lang="pl-PL" dirty="0"/>
              <a:t>po wielu klęskach, Polacy po raz pierwszy spotkali się z trzech zaborów w Rzymie</a:t>
            </a:r>
          </a:p>
          <a:p>
            <a:r>
              <a:rPr lang="pl-PL" dirty="0"/>
              <a:t>z okazji złotego jubileuszu Piusa IX </a:t>
            </a:r>
          </a:p>
          <a:p>
            <a:r>
              <a:rPr lang="pl-PL" dirty="0"/>
              <a:t>najliczniej byli reprezentowani Polacy z zaboru pruskiego i austriackiego</a:t>
            </a:r>
          </a:p>
          <a:p>
            <a:r>
              <a:rPr lang="pl-PL" dirty="0"/>
              <a:t>tylko kilka osób z zaboru rosyjskiego</a:t>
            </a:r>
          </a:p>
          <a:p>
            <a:r>
              <a:rPr lang="pl-PL" dirty="0"/>
              <a:t>w drodze do Rzymu spotkali się z nuncjuszem w Wiedniu L. </a:t>
            </a:r>
            <a:r>
              <a:rPr lang="pl-PL" dirty="0" err="1"/>
              <a:t>Jacobinem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Złoty jubileusz biskupstwa Piusa IX w 1877 r.</a:t>
            </a:r>
          </a:p>
        </p:txBody>
      </p:sp>
    </p:spTree>
    <p:extLst>
      <p:ext uri="{BB962C8B-B14F-4D97-AF65-F5344CB8AC3E}">
        <p14:creationId xmlns:p14="http://schemas.microsoft.com/office/powerpoint/2010/main" val="3884868572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 audiencji uczestniczyło ponad 600 Polaków</a:t>
            </a:r>
          </a:p>
          <a:p>
            <a:r>
              <a:rPr lang="pl-PL" dirty="0"/>
              <a:t>w przemówieniu Ojciec św. prosił by nie siłą, nie mieczem ale modlitwą odpierać prześladowania</a:t>
            </a:r>
          </a:p>
          <a:p>
            <a:r>
              <a:rPr lang="pl-PL" dirty="0"/>
              <a:t>papież wskazał, że największym naszym wrogiem jest grzech</a:t>
            </a:r>
          </a:p>
          <a:p>
            <a:r>
              <a:rPr lang="pl-PL" dirty="0"/>
              <a:t>kończąc przemówienie pobłogosławił Koronie Polskiej </a:t>
            </a:r>
          </a:p>
          <a:p>
            <a:r>
              <a:rPr lang="pl-PL" dirty="0"/>
              <a:t>był to czas bardzo trudny dla Polaków, czas </a:t>
            </a:r>
            <a:r>
              <a:rPr lang="pl-PL" dirty="0" err="1"/>
              <a:t>beznadzieji</a:t>
            </a:r>
            <a:endParaRPr lang="pl-PL" dirty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Audiencja Polaków u Piusa IX </a:t>
            </a:r>
            <a:br>
              <a:rPr lang="pl-PL" dirty="0"/>
            </a:br>
            <a:r>
              <a:rPr lang="pl-PL" dirty="0"/>
              <a:t>6 czerwca 1877 r.</a:t>
            </a:r>
          </a:p>
        </p:txBody>
      </p:sp>
    </p:spTree>
    <p:extLst>
      <p:ext uri="{BB962C8B-B14F-4D97-AF65-F5344CB8AC3E}">
        <p14:creationId xmlns:p14="http://schemas.microsoft.com/office/powerpoint/2010/main" val="1376262738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rozpoczęły się 27 czerwca 1877 r., dokładnie trzy tygodnie po przemówieniu Piusa IX</a:t>
            </a:r>
          </a:p>
          <a:p>
            <a:r>
              <a:rPr lang="pl-PL" dirty="0"/>
              <a:t>Polacy spontanicznie pielgrzymujący do Gietrzwałdu usłyszeli w pierwszych słowach </a:t>
            </a:r>
          </a:p>
          <a:p>
            <a:r>
              <a:rPr lang="pl-PL" dirty="0"/>
              <a:t>„odmawiajcie codziennie różaniec”, czyńcie to gorliwie</a:t>
            </a:r>
          </a:p>
          <a:p>
            <a:r>
              <a:rPr lang="pl-PL" dirty="0"/>
              <a:t>odpowiedzieli spontanicznie , sięgnęli po różaniec, a nie miecz</a:t>
            </a:r>
          </a:p>
          <a:p>
            <a:r>
              <a:rPr lang="pl-PL" dirty="0"/>
              <a:t>dokonywała się powolna przemiana serc i postaw moralnych</a:t>
            </a:r>
          </a:p>
          <a:p>
            <a:r>
              <a:rPr lang="pl-PL" dirty="0"/>
              <a:t>Pius IX wskazał nam na największego wroga, na grzech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Objawienia w Gietrzwałdzie</a:t>
            </a:r>
          </a:p>
        </p:txBody>
      </p:sp>
    </p:spTree>
    <p:extLst>
      <p:ext uri="{BB962C8B-B14F-4D97-AF65-F5344CB8AC3E}">
        <p14:creationId xmlns:p14="http://schemas.microsoft.com/office/powerpoint/2010/main" val="4177209840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91336"/>
          </a:xfrm>
        </p:spPr>
        <p:txBody>
          <a:bodyPr/>
          <a:lstStyle/>
          <a:p>
            <a:r>
              <a:rPr lang="pl-PL" dirty="0"/>
              <a:t>grzechy niszczyły naród polski</a:t>
            </a:r>
          </a:p>
          <a:p>
            <a:r>
              <a:rPr lang="pl-PL" dirty="0"/>
              <a:t>Maryja wskazuje na największe nasze słabości</a:t>
            </a:r>
          </a:p>
          <a:p>
            <a:r>
              <a:rPr lang="pl-PL" dirty="0"/>
              <a:t>pijaństwo i deprawacja młodzieży, rozwiązłość</a:t>
            </a:r>
          </a:p>
          <a:p>
            <a:r>
              <a:rPr lang="pl-PL" dirty="0"/>
              <a:t>Maryja 12 sierpnia 1877 r. rzekła do wizjonerek w czasie objawień: </a:t>
            </a:r>
          </a:p>
          <a:p>
            <a:r>
              <a:rPr lang="pl-PL" dirty="0"/>
              <a:t>- oni będą ukarani</a:t>
            </a:r>
          </a:p>
          <a:p>
            <a:r>
              <a:rPr lang="pl-PL" dirty="0"/>
              <a:t>Niepokalana kolejnego mówiła: </a:t>
            </a:r>
          </a:p>
          <a:p>
            <a:r>
              <a:rPr lang="pl-PL" dirty="0"/>
              <a:t>- będą zdrowi, jeżeli będą się modlić i nie będą pić wódki</a:t>
            </a:r>
          </a:p>
          <a:p>
            <a:r>
              <a:rPr lang="pl-PL" dirty="0"/>
              <a:t>- wołała także o nawrócenie zepsutych dziewcząt</a:t>
            </a:r>
          </a:p>
          <a:p>
            <a:r>
              <a:rPr lang="pl-PL" dirty="0"/>
              <a:t>Polacy na wezwania Maryi odpowiedzieli spontanicznie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066030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59288"/>
          </a:xfrm>
        </p:spPr>
        <p:txBody>
          <a:bodyPr/>
          <a:lstStyle/>
          <a:p>
            <a:r>
              <a:rPr lang="pl-PL" dirty="0"/>
              <a:t>sięgnęli po różaniec a nie po miecz</a:t>
            </a:r>
          </a:p>
          <a:p>
            <a:r>
              <a:rPr lang="pl-PL" dirty="0"/>
              <a:t>gorliwie modlili się za swe rodziny i za wolną Ojczyznę</a:t>
            </a:r>
          </a:p>
          <a:p>
            <a:r>
              <a:rPr lang="pl-PL" dirty="0"/>
              <a:t>kształtowała się nowa grupa Polaków, która w przyszłości była gotowa do objęcia sterów w wolnej Ojczyźnie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47876738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przez pierwsze dni informacja o objawieniach rozchodziła się droga pantoflową</a:t>
            </a:r>
          </a:p>
          <a:p>
            <a:r>
              <a:rPr lang="pl-PL" dirty="0"/>
              <a:t>w pierwszych dniach objawień przybywało kilkaset osób</a:t>
            </a:r>
          </a:p>
          <a:p>
            <a:r>
              <a:rPr lang="pl-PL" dirty="0"/>
              <a:t>z czasem tłum gęstniał</a:t>
            </a:r>
          </a:p>
          <a:p>
            <a:r>
              <a:rPr lang="pl-PL" dirty="0"/>
              <a:t>pierwsza informacja o objawieniach pojawiła się 7 lipca na łamach „Orędownika” wydawanego w Poznaniu</a:t>
            </a:r>
          </a:p>
          <a:p>
            <a:r>
              <a:rPr lang="pl-PL" dirty="0"/>
              <a:t>kolejna, 1 sierpnia 1877 r. na lamach „Pielgrzyma” wydawanego w Pelplinie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Ruch pielgrzymkowy w czasie objawień maryjnych</a:t>
            </a:r>
          </a:p>
        </p:txBody>
      </p:sp>
    </p:spTree>
    <p:extLst>
      <p:ext uri="{BB962C8B-B14F-4D97-AF65-F5344CB8AC3E}">
        <p14:creationId xmlns:p14="http://schemas.microsoft.com/office/powerpoint/2010/main" val="1908881048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 uroczystość narodzenia NMP do Gietrzwałdu przybyło około 50 tys. pątników</a:t>
            </a:r>
          </a:p>
          <a:p>
            <a:r>
              <a:rPr lang="pl-PL" dirty="0"/>
              <a:t>Gietrzwałd wówczas liczył około 400 mieszkańców</a:t>
            </a:r>
          </a:p>
          <a:p>
            <a:r>
              <a:rPr lang="pl-PL" dirty="0"/>
              <a:t>od połowy lipca ruch pielgrzymi się nasilił</a:t>
            </a:r>
          </a:p>
          <a:p>
            <a:r>
              <a:rPr lang="pl-PL" dirty="0"/>
              <a:t>każdego dnia przybywało od kilku do kilkunastu tysięcy pątników</a:t>
            </a:r>
          </a:p>
          <a:p>
            <a:r>
              <a:rPr lang="pl-PL" dirty="0"/>
              <a:t>na uroczystość wniebowzięcia NMP do Gietrzwałdu przybyło około 20 tys. pątników</a:t>
            </a:r>
          </a:p>
          <a:p>
            <a:r>
              <a:rPr lang="pl-PL" dirty="0"/>
              <a:t>a zatem, ilu ich przybyło w roku objawień?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Ruch pielgrzymkowy</a:t>
            </a:r>
          </a:p>
        </p:txBody>
      </p:sp>
    </p:spTree>
    <p:extLst>
      <p:ext uri="{BB962C8B-B14F-4D97-AF65-F5344CB8AC3E}">
        <p14:creationId xmlns:p14="http://schemas.microsoft.com/office/powerpoint/2010/main" val="1803837577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pociągi, jadące z Ostródy w kierunku Olsztyna przez Biesal, wszystkie były przepełnione. Pielgrzym z Wielkopolski tak to relacjonował: „(…) przybyłem na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stacyą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 Biesalu, zastałem tam tłum ludzi i kilku duchownych z okolic Wisły i Kaszub, odjeżdżających do domu”. 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Przyjaciel ks.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Szadowskiego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proboszcza z Wielbarka, ks. Stock, w liście do niego pisał, że do Gietrzwałdu „(…) napływ ludności jest ogromny. Pociągi trzeciej i czwartej klasy do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Biesala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najbliższej stacji z Gietrzwałdu przepełnione są w dzień i w nocy”. Mimo tak wielkich tłumów, wszędzie doskonały porządek. </a:t>
            </a:r>
            <a:endParaRPr lang="pl-PL" dirty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Korespondencje prasowe z 1877 r.:</a:t>
            </a:r>
          </a:p>
        </p:txBody>
      </p:sp>
    </p:spTree>
    <p:extLst>
      <p:ext uri="{BB962C8B-B14F-4D97-AF65-F5344CB8AC3E}">
        <p14:creationId xmlns:p14="http://schemas.microsoft.com/office/powerpoint/2010/main" val="1185250602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sz="1400"/>
              <a:t>- Lokacja Gietrzwałdu (Ditrichswalde) w komornictwie olsztyńskim – 13 maja 1952</a:t>
            </a:r>
          </a:p>
          <a:p>
            <a:pPr eaLnBrk="1" hangingPunct="1"/>
            <a:r>
              <a:rPr lang="pl-PL" sz="1400"/>
              <a:t>- erekcja parafii rzymskokatolickiej w XIV w.</a:t>
            </a:r>
          </a:p>
          <a:p>
            <a:pPr eaLnBrk="1" hangingPunct="1"/>
            <a:r>
              <a:rPr lang="pl-PL" sz="1400"/>
              <a:t>- budowa i konsekracja nowej świątyni w 1500 r. przez bpa Jana Wilde</a:t>
            </a:r>
          </a:p>
          <a:p>
            <a:pPr eaLnBrk="1" hangingPunct="1"/>
            <a:r>
              <a:rPr lang="pl-PL" sz="1400"/>
              <a:t>-  lokacja opuszczonych łanów przez M. Kopernika w latach 1516-1521</a:t>
            </a:r>
          </a:p>
          <a:p>
            <a:pPr eaLnBrk="1" hangingPunct="1"/>
            <a:r>
              <a:rPr lang="pl-PL" sz="1400"/>
              <a:t>- zniszczenia parafii i świątyni w czasie wojennych szwedzkich (XVII w.) i napoleońskich (XIX w.)</a:t>
            </a:r>
          </a:p>
          <a:p>
            <a:pPr eaLnBrk="1" hangingPunct="1">
              <a:buFont typeface="Wingdings 2" pitchFamily="18" charset="2"/>
              <a:buNone/>
            </a:pPr>
            <a:r>
              <a:rPr lang="pl-PL" sz="1400"/>
              <a:t> 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/>
              <a:t>Gietrzwałd w latach 1352-1877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3897313"/>
            <a:ext cx="2640012" cy="2032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Wagon 4 klasy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870CA1E2-7AA6-4D31-8FE1-FBD7FF7F7D56}"/>
              </a:ext>
            </a:extLst>
          </p:cNvPr>
          <p:cNvSpPr txBox="1">
            <a:spLocks/>
          </p:cNvSpPr>
          <p:nvPr/>
        </p:nvSpPr>
        <p:spPr>
          <a:xfrm>
            <a:off x="-13300" y="312316"/>
            <a:ext cx="9716682" cy="1212331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algn="ctr"/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692B2A0A-3003-435C-89D8-0DB12E4BDE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664" y="1772816"/>
            <a:ext cx="5798809" cy="4349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644712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Wnętrze – 4 klasa</a:t>
            </a:r>
          </a:p>
        </p:txBody>
      </p:sp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id="{F06FE083-9C8C-4FFA-B22A-A94BC3EF0D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val="20026499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Wagon 4 klasy z 1848 r.</a:t>
            </a:r>
          </a:p>
        </p:txBody>
      </p:sp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id="{D844CCAD-AEA6-464F-8903-21F12CF3ED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val="508946233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07770E-A210-4A10-B7E1-A4C2EFE42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Ruch pątniczy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F50C5B-3180-417D-9E38-5204189A5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„Goniec Wielkopolski” podawał na swych łamach, że od początku lipca do 8 września 1877 r. koleją żelazną do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Biesala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przybyło ponad 200 tys. osób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ponadto pielgrzymi przybywali w pielgrzymkach pieszych z Kongresówki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pątnicy z Litwy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pielgrzymi z Warmii, z Prus Zachodnich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łącznie w roku objawień do Gietrzwałdu przybyło około pół miliona pątników (10 mln Polaków – 5 % ogółu ludności polskiej)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kolejnych latach liczba pątników wzrastała</a:t>
            </a:r>
          </a:p>
        </p:txBody>
      </p:sp>
    </p:spTree>
    <p:extLst>
      <p:ext uri="{BB962C8B-B14F-4D97-AF65-F5344CB8AC3E}">
        <p14:creationId xmlns:p14="http://schemas.microsoft.com/office/powerpoint/2010/main" val="6462464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2318CD-7F68-406E-BED1-E3DD0936E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Budzenie polskiej świadomości narodowej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270CD65-A1B5-4FAD-BEC2-8A29CED0B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Polacy wstają z kolan, dumni są że są Polakami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dociera do nich informacja, że Matka Boża mówi po polsku z wizjonerkami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często wlewano ducha w naród polski, który nie baczył na rzeczy materialne, ale na to co Boże. „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Naród, który za nic waży skarby tego świata, byle by posiadł niebieskie, nie może zginąć, i musi w końcu zwyciężyć. – Naród taki, gdy przejrzy politycznie i społecznie, gdy się przekona, że na pracy i oświacie zależą społeczne jego wzmocnienie i przewaga polityczna w Europie, naród taki jakby olbrzym jaki kiedyś wstanie”.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Kończono refleksją, że kolejne pokolenia zadziwią swymi czynami świat.    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podsumowanie roku 1877 r. -  cudowne objawienia Matki Bożej w Gietrzwałdzie były „(…) spontanicznym uniwersytetem kształtującym postawy katolickie i narodowe Polaków”. </a:t>
            </a:r>
          </a:p>
        </p:txBody>
      </p:sp>
    </p:spTree>
    <p:extLst>
      <p:ext uri="{BB962C8B-B14F-4D97-AF65-F5344CB8AC3E}">
        <p14:creationId xmlns:p14="http://schemas.microsoft.com/office/powerpoint/2010/main" val="24684013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 roku objawień ludność polska w granicach dawnej Rzeczpospolitej liczyła około 10 mln</a:t>
            </a:r>
          </a:p>
          <a:p>
            <a:r>
              <a:rPr lang="pl-PL" dirty="0"/>
              <a:t>zaś ludności mieszkającej różnych narodowości było około 15 mln</a:t>
            </a:r>
          </a:p>
          <a:p>
            <a:r>
              <a:rPr lang="pl-PL" dirty="0"/>
              <a:t>jedyny raz, w dziejach naszego narodu zdarzył się, boom demograficzny na taką skalę</a:t>
            </a:r>
          </a:p>
          <a:p>
            <a:r>
              <a:rPr lang="pl-PL" dirty="0"/>
              <a:t>by w ciągu czterech dekad podwoić liczbę ludności</a:t>
            </a:r>
          </a:p>
          <a:p>
            <a:r>
              <a:rPr lang="pl-PL" dirty="0"/>
              <a:t>to stało się po objawieniach gietrzwałdzkich</a:t>
            </a:r>
          </a:p>
          <a:p>
            <a:r>
              <a:rPr lang="pl-PL" dirty="0"/>
              <a:t>z 15 mln ludności w latach siedemdziesiątych XIX staliśmy się narodem liczącym w 1914 r., ponad 30 mln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Dynamizm demograficzny narodu polskiego</a:t>
            </a:r>
          </a:p>
        </p:txBody>
      </p:sp>
    </p:spTree>
    <p:extLst>
      <p:ext uri="{BB962C8B-B14F-4D97-AF65-F5344CB8AC3E}">
        <p14:creationId xmlns:p14="http://schemas.microsoft.com/office/powerpoint/2010/main" val="4148138153"/>
      </p:ext>
    </p:extLst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66936"/>
          </a:xfrm>
        </p:spPr>
        <p:txBody>
          <a:bodyPr>
            <a:normAutofit fontScale="90000"/>
          </a:bodyPr>
          <a:lstStyle/>
          <a:p>
            <a:br>
              <a:rPr lang="pl-PL" b="1" dirty="0">
                <a:effectLst/>
              </a:rPr>
            </a:br>
            <a:br>
              <a:rPr lang="pl-PL" b="1" dirty="0">
                <a:effectLst/>
              </a:rPr>
            </a:br>
            <a:br>
              <a:rPr lang="pl-PL" b="1" dirty="0">
                <a:effectLst/>
              </a:rPr>
            </a:b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1454479"/>
              </p:ext>
            </p:extLst>
          </p:nvPr>
        </p:nvGraphicFramePr>
        <p:xfrm>
          <a:off x="457200" y="1628800"/>
          <a:ext cx="822960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Prostokąt 1"/>
          <p:cNvSpPr/>
          <p:nvPr/>
        </p:nvSpPr>
        <p:spPr>
          <a:xfrm>
            <a:off x="611560" y="545602"/>
            <a:ext cx="7992888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pl-PL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Udział procentowy Polaków w populacji ogólnoświatowej</a:t>
            </a: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910662"/>
      </p:ext>
    </p:extLst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by mogło to się stać trzeba spełnić kilka warunków</a:t>
            </a:r>
          </a:p>
          <a:p>
            <a:r>
              <a:rPr lang="pl-PL" dirty="0"/>
              <a:t>odnowa moralna i duchowa, powstają bractwa trzeźwościowe, bractwa różańcowe </a:t>
            </a:r>
          </a:p>
          <a:p>
            <a:r>
              <a:rPr lang="pl-PL" dirty="0"/>
              <a:t>rodzina polska miała charakter stabilny</a:t>
            </a:r>
          </a:p>
          <a:p>
            <a:r>
              <a:rPr lang="pl-PL" dirty="0"/>
              <a:t>była wielopokoleniowa, bogobojna, radosna, przepojona Duchem Bożym </a:t>
            </a:r>
          </a:p>
          <a:p>
            <a:r>
              <a:rPr lang="pl-PL" dirty="0"/>
              <a:t>patrząca w przyszłość z nadzieją na lepsze jutro i kochająca Polskę</a:t>
            </a:r>
          </a:p>
          <a:p>
            <a:r>
              <a:rPr lang="pl-PL" dirty="0"/>
              <a:t>Duchem Bożym przepojeni byli młodzi Polacy nawiedzający Gietrzwałd 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Boom demograficzny Polski na przełomie XIX i XX w.</a:t>
            </a:r>
          </a:p>
        </p:txBody>
      </p:sp>
    </p:spTree>
    <p:extLst>
      <p:ext uri="{BB962C8B-B14F-4D97-AF65-F5344CB8AC3E}">
        <p14:creationId xmlns:p14="http://schemas.microsoft.com/office/powerpoint/2010/main" val="3697643408"/>
      </p:ext>
    </p:extLst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najliczniejszą grupą wiekową pielgrzymująca do Gietrzwałdu byli 30-latkowie (40% z ogólnej liczby pielgrzymów</a:t>
            </a:r>
          </a:p>
          <a:p>
            <a:r>
              <a:rPr lang="pl-PL" dirty="0"/>
              <a:t>w roku objawień grupa ta liczyła około 200 tys. pątników</a:t>
            </a:r>
          </a:p>
          <a:p>
            <a:r>
              <a:rPr lang="pl-PL" dirty="0"/>
              <a:t>dwudziestolatkowie byli kolejną grupą pielgrzymów (30%)</a:t>
            </a:r>
          </a:p>
          <a:p>
            <a:r>
              <a:rPr lang="pl-PL" dirty="0"/>
              <a:t>liczyli około 150 tys. pielgrzymów</a:t>
            </a:r>
          </a:p>
          <a:p>
            <a:r>
              <a:rPr lang="pl-PL" dirty="0"/>
              <a:t>nastolatków szacować można na 20% (100 tys. osób)</a:t>
            </a:r>
          </a:p>
          <a:p>
            <a:r>
              <a:rPr lang="pl-PL" dirty="0"/>
              <a:t>czterdziestolatkowie i starsi liczyli około 10 % (50 tys.) 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Grupy wiekowe pielgrzymujący do Gietrzwałdu</a:t>
            </a:r>
          </a:p>
        </p:txBody>
      </p:sp>
    </p:spTree>
    <p:extLst>
      <p:ext uri="{BB962C8B-B14F-4D97-AF65-F5344CB8AC3E}">
        <p14:creationId xmlns:p14="http://schemas.microsoft.com/office/powerpoint/2010/main" val="3500842338"/>
      </p:ext>
    </p:extLst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objawienia maryjne w Gietrzwałdzie dały impuls odnowy moralnej i duchowej ludności polskiej</a:t>
            </a:r>
          </a:p>
          <a:p>
            <a:r>
              <a:rPr lang="pl-PL" dirty="0"/>
              <a:t>nastąpiło ożywienie życia religijnego</a:t>
            </a:r>
          </a:p>
          <a:p>
            <a:r>
              <a:rPr lang="pl-PL" dirty="0"/>
              <a:t> rozpoczął się proces budzenia świadomości narodowej</a:t>
            </a:r>
          </a:p>
          <a:p>
            <a:r>
              <a:rPr lang="pl-PL" dirty="0"/>
              <a:t>objawienia były najważniejszym wydarzeniem w drodze do odzyskania niepodległości przez Polskę</a:t>
            </a:r>
          </a:p>
          <a:p>
            <a:r>
              <a:rPr lang="pl-PL" dirty="0"/>
              <a:t>orędzie gietrzwałdzkie zmieniało oblicze duchowe i moralne ludności polskiej</a:t>
            </a:r>
          </a:p>
          <a:p>
            <a:r>
              <a:rPr lang="pl-PL" dirty="0"/>
              <a:t>nastąpił boom demograficzny wśród ludności polskiej</a:t>
            </a:r>
          </a:p>
          <a:p>
            <a:r>
              <a:rPr lang="pl-PL" dirty="0"/>
              <a:t>w ciągu czterech dekad ludności Polski podwoiła się   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Podsumowanie</a:t>
            </a:r>
          </a:p>
        </p:txBody>
      </p:sp>
    </p:spTree>
    <p:extLst>
      <p:ext uri="{BB962C8B-B14F-4D97-AF65-F5344CB8AC3E}">
        <p14:creationId xmlns:p14="http://schemas.microsoft.com/office/powerpoint/2010/main" val="3264075450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/>
              <a:t> </a:t>
            </a:r>
            <a:r>
              <a:rPr lang="pl-PL" sz="2000"/>
              <a:t>II pokój toruński (1466 r.) po wojnie trzynastoletniej</a:t>
            </a:r>
          </a:p>
          <a:p>
            <a:pPr eaLnBrk="1" hangingPunct="1"/>
            <a:r>
              <a:rPr lang="pl-PL" sz="2000"/>
              <a:t>Napływ ludności polskiej z diecezji chełmińskiej i z Mazowsza</a:t>
            </a:r>
          </a:p>
          <a:p>
            <a:pPr eaLnBrk="1" hangingPunct="1"/>
            <a:r>
              <a:rPr lang="pl-PL" sz="2000"/>
              <a:t>w XVIII w. Gietrzwałd liczył 95 % ludności polskiej</a:t>
            </a:r>
          </a:p>
          <a:p>
            <a:pPr eaLnBrk="1" hangingPunct="1"/>
            <a:r>
              <a:rPr lang="pl-PL" sz="2000"/>
              <a:t>I rozbiór Polski 1772 r.</a:t>
            </a:r>
          </a:p>
          <a:p>
            <a:pPr eaLnBrk="1" hangingPunct="1"/>
            <a:r>
              <a:rPr lang="pl-PL" sz="2000"/>
              <a:t>Inkorporacja Warmii do Prus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/>
              <a:t>Gietrzwałd w granicach państwa polskiego (1466-1772)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zawartości 1"/>
          <p:cNvSpPr>
            <a:spLocks noGrp="1"/>
          </p:cNvSpPr>
          <p:nvPr>
            <p:ph idx="1"/>
          </p:nvPr>
        </p:nvSpPr>
        <p:spPr>
          <a:xfrm>
            <a:off x="304800" y="1554163"/>
            <a:ext cx="8553450" cy="4525962"/>
          </a:xfrm>
        </p:spPr>
        <p:txBody>
          <a:bodyPr/>
          <a:lstStyle/>
          <a:p>
            <a:pPr eaLnBrk="1" hangingPunct="1"/>
            <a:r>
              <a:rPr lang="pl-PL" sz="2000"/>
              <a:t>ustawy majowe z roku 1873 i 1874</a:t>
            </a:r>
          </a:p>
          <a:p>
            <a:pPr eaLnBrk="1" hangingPunct="1"/>
            <a:r>
              <a:rPr lang="pl-PL" sz="2000"/>
              <a:t>kanclerz Otto von Bismarck mawiał,  należy się pozbyć „(…) dwu odwiecznych wrogów germańsko-protestanckich Prus” : Kościoła rzymskokatolickiego i polskości</a:t>
            </a:r>
          </a:p>
          <a:p>
            <a:pPr eaLnBrk="1" hangingPunct="1"/>
            <a:r>
              <a:rPr lang="pl-PL" sz="2000"/>
              <a:t>wstrzymano dotacje przeznaczone na działalność Kościoła</a:t>
            </a:r>
          </a:p>
          <a:p>
            <a:pPr eaLnBrk="1" hangingPunct="1"/>
            <a:r>
              <a:rPr lang="pl-PL" sz="2000"/>
              <a:t>duchowni czynności swe mogli wykonywać tylko w granicach swych parafii</a:t>
            </a:r>
          </a:p>
          <a:p>
            <a:pPr eaLnBrk="1" hangingPunct="1"/>
            <a:r>
              <a:rPr lang="pl-PL" sz="2000"/>
              <a:t>36 parafii w diecezji warmińskiej pozbawionych było duszpasterzy</a:t>
            </a:r>
          </a:p>
          <a:p>
            <a:pPr eaLnBrk="1" hangingPunct="1"/>
            <a:r>
              <a:rPr lang="pl-PL" sz="2000"/>
              <a:t>proboszcz gietrzwałdzki 36 razy stawał przed sądem</a:t>
            </a:r>
          </a:p>
          <a:p>
            <a:pPr eaLnBrk="1" hangingPunct="1"/>
            <a:r>
              <a:rPr lang="pl-PL" sz="2000"/>
              <a:t>przez kilka dni był więziony w Olsztynie w listopadzie 1877 r. </a:t>
            </a:r>
          </a:p>
          <a:p>
            <a:pPr eaLnBrk="1" hangingPunct="1"/>
            <a:endParaRPr lang="pl-PL" sz="200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/>
              <a:t>Kulturkampf – II połowa XIX w.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554163"/>
            <a:ext cx="7339013" cy="4525962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l-PL" sz="2000" dirty="0"/>
              <a:t>Objawienia trwały od 26 czerwca do 16 września 1877 r.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l-PL" sz="2000" dirty="0"/>
              <a:t>Wszystkich objawień było około 160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l-PL" sz="2000" dirty="0"/>
              <a:t>Wizjonerki: Justyna </a:t>
            </a:r>
            <a:r>
              <a:rPr lang="pl-PL" sz="2000" dirty="0" err="1"/>
              <a:t>Szafryńska</a:t>
            </a:r>
            <a:r>
              <a:rPr lang="pl-PL" sz="2000" dirty="0"/>
              <a:t> i Barbara </a:t>
            </a:r>
            <a:r>
              <a:rPr lang="pl-PL" sz="2000" dirty="0" err="1"/>
              <a:t>Samulowska</a:t>
            </a:r>
            <a:r>
              <a:rPr lang="pl-PL" sz="2000" dirty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l-PL" sz="2000" dirty="0"/>
              <a:t>Orędzie gietrzwałdzkie: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pl-PL" sz="2000" dirty="0"/>
              <a:t>modlitwa różańcowa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pl-PL" sz="2000" dirty="0"/>
              <a:t>pokuta za grzeszników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pl-PL" sz="2000" dirty="0"/>
              <a:t>zaniechanie pijaństwa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pl-PL" sz="2000" dirty="0"/>
              <a:t>praktykowanie czynnej miłości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Char char="-"/>
              <a:defRPr/>
            </a:pPr>
            <a:endParaRPr lang="pl-PL" sz="2000" dirty="0"/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l-PL" sz="2000" dirty="0"/>
              <a:t>Gietrzwałd nawiedziło w czasie objawień około 500 tys. pątników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pl-PL" sz="2000" dirty="0"/>
              <a:t>przybywali z diecezji warmińskiej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pl-PL" sz="2000" dirty="0"/>
              <a:t>z różnych dzielnic Polski (Mazowsze, Kurpie, kaszubi, Wielkopolska, Śląsk)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/>
              <a:t>Objawienia Matki Bożej w Gietrzwałdzie   w  roku 1877</a:t>
            </a:r>
          </a:p>
        </p:txBody>
      </p:sp>
      <p:pic>
        <p:nvPicPr>
          <p:cNvPr id="13316" name="Obraz 3" descr="Gietrzwałd001.jpg"/>
          <p:cNvPicPr>
            <a:picLocks noGrp="1" noChangeAspect="1"/>
          </p:cNvPicPr>
          <p:nvPr isPhoto="1"/>
        </p:nvPicPr>
        <p:blipFill>
          <a:blip r:embed="rId2"/>
          <a:srcRect l="3933" r="2389"/>
          <a:stretch>
            <a:fillRect/>
          </a:stretch>
        </p:blipFill>
        <p:spPr bwMode="auto">
          <a:xfrm>
            <a:off x="7000892" y="1143000"/>
            <a:ext cx="1928826" cy="30718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71813" y="1571625"/>
            <a:ext cx="3143250" cy="4786313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/>
              <a:t>Objawienia Matki Bożej w Gietrzwałdzkie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089150"/>
          </a:xfrm>
        </p:spPr>
        <p:txBody>
          <a:bodyPr/>
          <a:lstStyle/>
          <a:p>
            <a:pPr eaLnBrk="1" hangingPunct="1"/>
            <a:r>
              <a:rPr lang="pl-PL" sz="1800"/>
              <a:t>ożywienie życia religijnego</a:t>
            </a:r>
          </a:p>
          <a:p>
            <a:pPr eaLnBrk="1" hangingPunct="1"/>
            <a:r>
              <a:rPr lang="pl-PL" sz="1800"/>
              <a:t>ruch pielgrzymkowy </a:t>
            </a:r>
          </a:p>
          <a:p>
            <a:pPr eaLnBrk="1" hangingPunct="1"/>
            <a:r>
              <a:rPr lang="pl-PL" sz="1800"/>
              <a:t>- gazety polskie np. pelpliński Pielgrzym</a:t>
            </a:r>
          </a:p>
          <a:p>
            <a:pPr eaLnBrk="1" hangingPunct="1"/>
            <a:r>
              <a:rPr lang="pl-PL" sz="1800"/>
              <a:t>- 8 września 1877 r. do Gietrzwałdu przybywa około 50 tys. pątników (pobłogosławienie źródełka)</a:t>
            </a:r>
          </a:p>
          <a:p>
            <a:pPr eaLnBrk="1" hangingPunct="1"/>
            <a:r>
              <a:rPr lang="pl-PL" sz="2000"/>
              <a:t> pobudzenie polskiej świadomości narodowej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/>
              <a:t>Skutki objawień maryjnych (1)</a:t>
            </a:r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3857625"/>
            <a:ext cx="4743450" cy="2857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511</TotalTime>
  <Words>1950</Words>
  <Application>Microsoft Macintosh PowerPoint</Application>
  <PresentationFormat>Pokaz na ekranie (4:3)</PresentationFormat>
  <Paragraphs>240</Paragraphs>
  <Slides>49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49</vt:i4>
      </vt:variant>
    </vt:vector>
  </HeadingPairs>
  <TitlesOfParts>
    <vt:vector size="55" baseType="lpstr">
      <vt:lpstr>Arial</vt:lpstr>
      <vt:lpstr>Calibri</vt:lpstr>
      <vt:lpstr>Constantia</vt:lpstr>
      <vt:lpstr>Times New Roman</vt:lpstr>
      <vt:lpstr>Wingdings 2</vt:lpstr>
      <vt:lpstr>Papier</vt:lpstr>
      <vt:lpstr>Dzieje sanktuarium maryjnego w Gietrzwałdzie</vt:lpstr>
      <vt:lpstr>Cudowny obraz Matki Bożej Gietrzwałdzkiej</vt:lpstr>
      <vt:lpstr>Diecezja  warmińska  a  Gietrzwałd</vt:lpstr>
      <vt:lpstr>Gietrzwałd w latach 1352-1877</vt:lpstr>
      <vt:lpstr>Gietrzwałd w granicach państwa polskiego (1466-1772)</vt:lpstr>
      <vt:lpstr>Kulturkampf – II połowa XIX w.</vt:lpstr>
      <vt:lpstr>Objawienia Matki Bożej w Gietrzwałdzie   w  roku 1877</vt:lpstr>
      <vt:lpstr>Objawienia Matki Bożej w Gietrzwałdzkie</vt:lpstr>
      <vt:lpstr>Skutki objawień maryjnych (1)</vt:lpstr>
      <vt:lpstr>Skutki objawień gietrzwałdzkich (2)</vt:lpstr>
      <vt:lpstr>Stanowisko biskupów warmińskich</vt:lpstr>
      <vt:lpstr>Gietrzwałd po II wojnie światowej</vt:lpstr>
      <vt:lpstr>Koronacja obrazu Matki Bożej Gietrzwałdzkiej</vt:lpstr>
      <vt:lpstr>Ks. Prymas kard. Stefan Wyszyński</vt:lpstr>
      <vt:lpstr>Ks. kard. Karol Wojtyła</vt:lpstr>
      <vt:lpstr>Koronacja obrazu MB Gietrzwałdzkiej</vt:lpstr>
      <vt:lpstr>Uroczystości  koronacyjne</vt:lpstr>
      <vt:lpstr>Uroczystości  koronacyjne</vt:lpstr>
      <vt:lpstr>Stulecie objawie Maryjnych w Gietrzwałdzie (1977 r.)</vt:lpstr>
      <vt:lpstr>Gietrzwałd po 1989 r.</vt:lpstr>
      <vt:lpstr>Uroczystości odpustowe w 2006 r. </vt:lpstr>
      <vt:lpstr>Uroczystościom  przewodniczył  ks. abp J. Kowalczyk</vt:lpstr>
      <vt:lpstr>Uroczystości  odpustowe w Gietrzwałdzie</vt:lpstr>
      <vt:lpstr>Dożynki  diecezjalne  2007 r.</vt:lpstr>
      <vt:lpstr>Widok  bazyliki  gietrzwałdzkiej</vt:lpstr>
      <vt:lpstr>Koncert  w   bazylice  gietrzwałdzkiej</vt:lpstr>
      <vt:lpstr>Stacja  gietrzwałdzkiej Drogi Krzyżowej</vt:lpstr>
      <vt:lpstr>Droga Krzyż owa</vt:lpstr>
      <vt:lpstr>Do niepodległości  przez Gietrzwałd</vt:lpstr>
      <vt:lpstr>Skutki powstań narodowych</vt:lpstr>
      <vt:lpstr>Represje wobec Kościoła rzymskokatolickiego</vt:lpstr>
      <vt:lpstr>Złoty jubileusz biskupstwa Piusa IX w 1877 r.</vt:lpstr>
      <vt:lpstr>Audiencja Polaków u Piusa IX  6 czerwca 1877 r.</vt:lpstr>
      <vt:lpstr>Objawienia w Gietrzwałdzie</vt:lpstr>
      <vt:lpstr>Prezentacja programu PowerPoint</vt:lpstr>
      <vt:lpstr>Prezentacja programu PowerPoint</vt:lpstr>
      <vt:lpstr>Ruch pielgrzymkowy w czasie objawień maryjnych</vt:lpstr>
      <vt:lpstr>Ruch pielgrzymkowy</vt:lpstr>
      <vt:lpstr>Korespondencje prasowe z 1877 r.:</vt:lpstr>
      <vt:lpstr>Wagon 4 klasy</vt:lpstr>
      <vt:lpstr>Wnętrze – 4 klasa</vt:lpstr>
      <vt:lpstr>Wagon 4 klasy z 1848 r.</vt:lpstr>
      <vt:lpstr>Ruch pątniczy</vt:lpstr>
      <vt:lpstr>Budzenie polskiej świadomości narodowej</vt:lpstr>
      <vt:lpstr>Dynamizm demograficzny narodu polskiego</vt:lpstr>
      <vt:lpstr>   </vt:lpstr>
      <vt:lpstr>Boom demograficzny Polski na przełomie XIX i XX w.</vt:lpstr>
      <vt:lpstr>Grupy wiekowe pielgrzymujący do Gietrzwałdu</vt:lpstr>
      <vt:lpstr>Podsumowanie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Dzieje sanktuarium maryjnego  w Gietrzwałdzie </dc:title>
  <dc:creator>Developer</dc:creator>
  <cp:lastModifiedBy>Anna Hochleitner</cp:lastModifiedBy>
  <cp:revision>52</cp:revision>
  <dcterms:created xsi:type="dcterms:W3CDTF">2010-02-05T20:04:23Z</dcterms:created>
  <dcterms:modified xsi:type="dcterms:W3CDTF">2021-06-12T08:43:50Z</dcterms:modified>
</cp:coreProperties>
</file>