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1" r:id="rId2"/>
    <p:sldId id="334" r:id="rId3"/>
    <p:sldId id="335" r:id="rId4"/>
    <p:sldId id="345" r:id="rId5"/>
    <p:sldId id="336" r:id="rId6"/>
    <p:sldId id="337" r:id="rId7"/>
    <p:sldId id="344" r:id="rId8"/>
    <p:sldId id="338" r:id="rId9"/>
    <p:sldId id="340" r:id="rId10"/>
    <p:sldId id="341" r:id="rId11"/>
    <p:sldId id="342" r:id="rId12"/>
    <p:sldId id="343" r:id="rId13"/>
    <p:sldId id="263" r:id="rId14"/>
  </p:sldIdLst>
  <p:sldSz cx="9144000" cy="6858000" type="screen4x3"/>
  <p:notesSz cx="6797675" cy="99266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tczak Radomir" initials="MR" lastIdx="1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0000FF"/>
    <a:srgbClr val="FF9933"/>
    <a:srgbClr val="FF9966"/>
    <a:srgbClr val="FFFF99"/>
    <a:srgbClr val="99CCFF"/>
    <a:srgbClr val="FFCC99"/>
    <a:srgbClr val="FF0000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94660" autoAdjust="0"/>
  </p:normalViewPr>
  <p:slideViewPr>
    <p:cSldViewPr>
      <p:cViewPr varScale="1">
        <p:scale>
          <a:sx n="116" d="100"/>
          <a:sy n="116" d="100"/>
        </p:scale>
        <p:origin x="217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95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098" y="0"/>
            <a:ext cx="294495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4"/>
            <a:ext cx="294495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098" y="9428164"/>
            <a:ext cx="294495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3F6F3A0-3B4F-48A3-BF21-9096AA04D178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290452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95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098" y="0"/>
            <a:ext cx="294495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3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06" y="4714876"/>
            <a:ext cx="5438464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4"/>
            <a:ext cx="294495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098" y="9428164"/>
            <a:ext cx="294495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DA80084-C0D7-4CC8-BE3F-E9D5A4195998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18342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</a:pPr>
            <a:fld id="{7CE111E5-A8B9-41A0-9D99-49343EF33A23}" type="slidenum">
              <a:rPr lang="pl-PL" altLang="pl-PL" smtClean="0">
                <a:solidFill>
                  <a:srgbClr val="000000"/>
                </a:solidFill>
              </a:rPr>
              <a:pPr algn="r">
                <a:spcBef>
                  <a:spcPct val="0"/>
                </a:spcBef>
              </a:pPr>
              <a:t>3</a:t>
            </a:fld>
            <a:endParaRPr lang="pl-PL" altLang="pl-PL" dirty="0" smtClean="0">
              <a:solidFill>
                <a:srgbClr val="000000"/>
              </a:solidFill>
            </a:endParaRPr>
          </a:p>
        </p:txBody>
      </p:sp>
      <p:sp>
        <p:nvSpPr>
          <p:cNvPr id="88067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79" tIns="45689" rIns="91379" bIns="45689" anchor="b"/>
          <a:lstStyle>
            <a:lvl1pPr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17550" indent="-276225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03313" indent="-220663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44638" indent="-220663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1984375" indent="-220663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441575" indent="-2206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898775" indent="-2206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355975" indent="-2206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13175" indent="-2206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4FA6D05-9753-4C88-921A-5E98D1F02DD2}" type="slidenum">
              <a:rPr lang="pl-PL" altLang="pl-PL" b="0">
                <a:solidFill>
                  <a:srgbClr val="000000"/>
                </a:solidFill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pl-PL" altLang="pl-PL" b="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80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4400" y="741363"/>
            <a:ext cx="4967288" cy="3725862"/>
          </a:xfrm>
          <a:ln/>
        </p:spPr>
      </p:sp>
    </p:spTree>
    <p:extLst>
      <p:ext uri="{BB962C8B-B14F-4D97-AF65-F5344CB8AC3E}">
        <p14:creationId xmlns:p14="http://schemas.microsoft.com/office/powerpoint/2010/main" val="205215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</a:pPr>
            <a:fld id="{D21805C1-A5E9-4B22-942A-83DED58738AC}" type="slidenum">
              <a:rPr lang="pl-PL" altLang="pl-PL" smtClean="0">
                <a:solidFill>
                  <a:srgbClr val="000000"/>
                </a:solidFill>
              </a:rPr>
              <a:pPr algn="r">
                <a:spcBef>
                  <a:spcPct val="0"/>
                </a:spcBef>
              </a:pPr>
              <a:t>7</a:t>
            </a:fld>
            <a:endParaRPr lang="pl-PL" altLang="pl-PL" dirty="0" smtClean="0">
              <a:solidFill>
                <a:srgbClr val="000000"/>
              </a:solidFill>
            </a:endParaRPr>
          </a:p>
        </p:txBody>
      </p:sp>
      <p:sp>
        <p:nvSpPr>
          <p:cNvPr id="90115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90116" name="Symbol zastępczy notatek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pl-PL" altLang="pl-PL" dirty="0" smtClean="0"/>
          </a:p>
        </p:txBody>
      </p:sp>
      <p:sp>
        <p:nvSpPr>
          <p:cNvPr id="90117" name="Symbol zastępczy numeru slajdu 3"/>
          <p:cNvSpPr txBox="1">
            <a:spLocks noGrp="1"/>
          </p:cNvSpPr>
          <p:nvPr/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1E9F584-1689-4427-8965-32988F43607D}" type="slidenum">
              <a:rPr lang="pl-PL" altLang="pl-PL" b="0">
                <a:solidFill>
                  <a:srgbClr val="000000"/>
                </a:solidFill>
                <a:latin typeface="Calibri" pitchFamily="34" charset="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pl-PL" altLang="pl-PL" b="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651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62467" name="Symbol zastępczy notatek 2"/>
          <p:cNvSpPr>
            <a:spLocks noGrp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73050" indent="-27305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à"/>
              <a:defRPr/>
            </a:pPr>
            <a:r>
              <a:rPr lang="pl-PL" altLang="pl-PL" sz="1600" dirty="0" smtClean="0">
                <a:latin typeface="Garamond" pitchFamily="18" charset="0"/>
                <a:sym typeface="Wingdings" pitchFamily="2" charset="2"/>
              </a:rPr>
              <a:t>Długa (od 2011) dyskusja w regionie nt. SRWP/RPS/RPO</a:t>
            </a:r>
          </a:p>
          <a:p>
            <a:pPr marL="273050" indent="-27305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à"/>
              <a:defRPr/>
            </a:pPr>
            <a:r>
              <a:rPr lang="pl-PL" altLang="pl-PL" sz="1600" dirty="0" smtClean="0">
                <a:latin typeface="Garamond" pitchFamily="18" charset="0"/>
                <a:sym typeface="Wingdings" pitchFamily="2" charset="2"/>
              </a:rPr>
              <a:t>Doświadczenia</a:t>
            </a:r>
          </a:p>
          <a:p>
            <a:pPr marL="273050" indent="-27305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à"/>
              <a:defRPr/>
            </a:pPr>
            <a:r>
              <a:rPr lang="pl-PL" altLang="pl-PL" sz="1600" dirty="0" smtClean="0">
                <a:latin typeface="Garamond" pitchFamily="18" charset="0"/>
                <a:sym typeface="Wingdings" pitchFamily="2" charset="2"/>
              </a:rPr>
              <a:t>Konstytucja regionalna </a:t>
            </a:r>
            <a:br>
              <a:rPr lang="pl-PL" altLang="pl-PL" sz="1600" dirty="0" smtClean="0">
                <a:latin typeface="Garamond" pitchFamily="18" charset="0"/>
                <a:sym typeface="Wingdings" pitchFamily="2" charset="2"/>
              </a:rPr>
            </a:br>
            <a:r>
              <a:rPr lang="pl-PL" altLang="pl-PL" sz="1600" dirty="0" smtClean="0">
                <a:latin typeface="Garamond" pitchFamily="18" charset="0"/>
                <a:sym typeface="Wingdings" pitchFamily="2" charset="2"/>
              </a:rPr>
              <a:t>nie wszystko, co było w RPS możliwe jest w RPO</a:t>
            </a:r>
            <a:br>
              <a:rPr lang="pl-PL" altLang="pl-PL" sz="1600" dirty="0" smtClean="0">
                <a:latin typeface="Garamond" pitchFamily="18" charset="0"/>
                <a:sym typeface="Wingdings" pitchFamily="2" charset="2"/>
              </a:rPr>
            </a:br>
            <a:r>
              <a:rPr lang="pl-PL" altLang="pl-PL" sz="1600" dirty="0" smtClean="0">
                <a:latin typeface="Garamond" pitchFamily="18" charset="0"/>
                <a:sym typeface="Wingdings" pitchFamily="2" charset="2"/>
              </a:rPr>
              <a:t>niektóre poza Polityką Spójności / Morską i Rybacką / Rolną</a:t>
            </a:r>
          </a:p>
          <a:p>
            <a:pPr marL="273050" indent="-273050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à"/>
              <a:defRPr/>
            </a:pPr>
            <a:r>
              <a:rPr lang="pl-PL" altLang="pl-PL" sz="1600" dirty="0" smtClean="0">
                <a:latin typeface="Garamond" pitchFamily="18" charset="0"/>
              </a:rPr>
              <a:t>Liczne uwarunkowania zewnętrzne (na poziomie UE / PL)</a:t>
            </a:r>
          </a:p>
          <a:p>
            <a:pPr>
              <a:spcBef>
                <a:spcPct val="0"/>
              </a:spcBef>
              <a:spcAft>
                <a:spcPts val="600"/>
              </a:spcAft>
              <a:defRPr/>
            </a:pPr>
            <a:endParaRPr lang="pl-PL" altLang="pl-PL" sz="1600" dirty="0" smtClean="0">
              <a:latin typeface="Garamond" pitchFamily="18" charset="0"/>
            </a:endParaRPr>
          </a:p>
        </p:txBody>
      </p:sp>
      <p:sp>
        <p:nvSpPr>
          <p:cNvPr id="89092" name="Symbol zastępczy numeru slajdu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0DE2ADD-6ACF-481F-AB37-1F043BB38AB9}" type="slidenum">
              <a:rPr lang="pl-PL" altLang="pl-PL" b="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pl-PL" altLang="pl-PL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614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 txBox="1">
            <a:spLocks noGrp="1"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0" tIns="45716" rIns="91430" bIns="45716" anchor="b"/>
          <a:lstStyle>
            <a:lvl1pPr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8878624-7A8C-4A91-8D31-80A353951F93}" type="slidenum">
              <a:rPr lang="pl-PL" altLang="pl-PL" b="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pl-PL" altLang="pl-PL" b="0" dirty="0">
              <a:solidFill>
                <a:srgbClr val="000000"/>
              </a:solidFill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0913" y="719138"/>
            <a:ext cx="4964112" cy="3722687"/>
          </a:xfrm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71463" indent="-271463" eaLnBrk="1" hangingPunct="1">
              <a:buFont typeface="Wingdings" pitchFamily="2" charset="2"/>
              <a:buChar char="à"/>
            </a:pPr>
            <a:endParaRPr lang="pl-PL" altLang="pl-PL" sz="1600" dirty="0" smtClean="0">
              <a:latin typeface="Garamond" pitchFamily="18" charset="0"/>
            </a:endParaRPr>
          </a:p>
          <a:p>
            <a:pPr marL="271463" indent="-271463" eaLnBrk="1" hangingPunct="1">
              <a:buFont typeface="Wingdings" pitchFamily="2" charset="2"/>
              <a:buChar char="à"/>
            </a:pPr>
            <a:endParaRPr lang="pl-PL" altLang="pl-PL" sz="1600" dirty="0" smtClean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98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39775" indent="-282575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39825" indent="-225425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97025" indent="-225425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4225" indent="-225425" algn="l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14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686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58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3025" indent="-2254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</a:pPr>
            <a:fld id="{34EEA423-8FE7-41E2-A58E-6CD4C6C68536}" type="slidenum">
              <a:rPr lang="pl-PL" altLang="pl-PL" smtClean="0">
                <a:solidFill>
                  <a:srgbClr val="000000"/>
                </a:solidFill>
              </a:rPr>
              <a:pPr algn="r">
                <a:spcBef>
                  <a:spcPct val="0"/>
                </a:spcBef>
              </a:pPr>
              <a:t>10</a:t>
            </a:fld>
            <a:endParaRPr lang="pl-PL" altLang="pl-PL" dirty="0" smtClean="0">
              <a:solidFill>
                <a:srgbClr val="000000"/>
              </a:solidFill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719138"/>
            <a:ext cx="4964113" cy="3722687"/>
          </a:xfrm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69875" indent="-269875" eaLnBrk="1" hangingPunct="1">
              <a:buFont typeface="Wingdings" pitchFamily="2" charset="2"/>
              <a:buChar char="à"/>
            </a:pPr>
            <a:endParaRPr lang="pl-PL" altLang="pl-PL" sz="1600" dirty="0" smtClean="0">
              <a:latin typeface="Garamond" pitchFamily="18" charset="0"/>
            </a:endParaRPr>
          </a:p>
          <a:p>
            <a:pPr marL="269875" indent="-269875" eaLnBrk="1" hangingPunct="1">
              <a:buFont typeface="Wingdings" pitchFamily="2" charset="2"/>
              <a:buChar char="à"/>
            </a:pPr>
            <a:endParaRPr lang="pl-PL" altLang="pl-PL" sz="1600" dirty="0" smtClean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31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133DB-DACF-4337-805D-1E9BBC6F8B55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3866361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A703F-C760-476C-B09E-DD6F2A6EA528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4036975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49C5E-91A3-4369-8B2F-17A5B32EEC9C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713204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12395-158C-412E-9EC7-9C87CD8CDFC9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40803399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CA6C1-D44B-486D-8787-63944D7E037D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41611527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l-PL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B5BAA-716B-4582-A985-090BA15E81C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53223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194AA-3F96-46BC-8D66-3BC591CE5C3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2130534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D5E13-AC67-40C3-805E-F155E22D4ACC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2128673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6C99B-5B43-479A-A415-3DF4FC2ED62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1245230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AFC4E-2B14-45BB-BDF2-0E3BDB6FFB46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2797555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65D91-1CAA-4092-AD93-D00B6F20F7E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3358816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AC763-0CAC-45B1-901C-E06AB8035626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3961032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58F89-FD91-4EE8-B1F4-574C37B08CBA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4073086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122C3-57B0-4A3D-B4D7-9DA973E17F3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2359352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3C72C70-C57D-4C4F-99E1-7D43357EF25D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3" r:id="rId1"/>
    <p:sldLayoutId id="2147484024" r:id="rId2"/>
    <p:sldLayoutId id="2147484025" r:id="rId3"/>
    <p:sldLayoutId id="2147484026" r:id="rId4"/>
    <p:sldLayoutId id="2147484027" r:id="rId5"/>
    <p:sldLayoutId id="2147484028" r:id="rId6"/>
    <p:sldLayoutId id="2147484029" r:id="rId7"/>
    <p:sldLayoutId id="2147484030" r:id="rId8"/>
    <p:sldLayoutId id="2147484031" r:id="rId9"/>
    <p:sldLayoutId id="2147484032" r:id="rId10"/>
    <p:sldLayoutId id="2147484033" r:id="rId11"/>
    <p:sldLayoutId id="2147484034" r:id="rId12"/>
    <p:sldLayoutId id="2147484035" r:id="rId13"/>
    <p:sldLayoutId id="2147484205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6" name="Group 23"/>
          <p:cNvGrpSpPr>
            <a:grpSpLocks/>
          </p:cNvGrpSpPr>
          <p:nvPr/>
        </p:nvGrpSpPr>
        <p:grpSpPr bwMode="auto">
          <a:xfrm>
            <a:off x="6372225" y="549275"/>
            <a:ext cx="2519363" cy="793750"/>
            <a:chOff x="3969" y="346"/>
            <a:chExt cx="1587" cy="500"/>
          </a:xfrm>
        </p:grpSpPr>
        <p:sp>
          <p:nvSpPr>
            <p:cNvPr id="28678" name="Text Box 24"/>
            <p:cNvSpPr txBox="1">
              <a:spLocks noChangeArrowheads="1"/>
            </p:cNvSpPr>
            <p:nvPr/>
          </p:nvSpPr>
          <p:spPr bwMode="auto">
            <a:xfrm>
              <a:off x="3969" y="346"/>
              <a:ext cx="1587" cy="5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263525" indent="-263525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130000"/>
                </a:lnSpc>
                <a:spcBef>
                  <a:spcPct val="50000"/>
                </a:spcBef>
                <a:spcAft>
                  <a:spcPct val="20000"/>
                </a:spcAft>
                <a:buFontTx/>
                <a:buNone/>
              </a:pPr>
              <a:endParaRPr lang="pl-PL" altLang="pl-PL" sz="1400" dirty="0">
                <a:latin typeface="Garamond" pitchFamily="18" charset="0"/>
              </a:endParaRPr>
            </a:p>
            <a:p>
              <a:pPr eaLnBrk="1" hangingPunct="1">
                <a:lnSpc>
                  <a:spcPct val="130000"/>
                </a:lnSpc>
                <a:spcBef>
                  <a:spcPct val="50000"/>
                </a:spcBef>
                <a:spcAft>
                  <a:spcPct val="20000"/>
                </a:spcAft>
                <a:buFontTx/>
                <a:buNone/>
              </a:pPr>
              <a:endParaRPr lang="pl-PL" altLang="pl-PL" sz="1400" dirty="0">
                <a:latin typeface="Garamond" pitchFamily="18" charset="0"/>
              </a:endParaRPr>
            </a:p>
          </p:txBody>
        </p:sp>
        <p:pic>
          <p:nvPicPr>
            <p:cNvPr id="28679" name="Picture 934" descr="POMORSKIE2020-W1-podstawowe-RGB-FOR WEB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9" y="391"/>
              <a:ext cx="1407" cy="34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Text Box 20"/>
          <p:cNvSpPr txBox="1">
            <a:spLocks noChangeArrowheads="1"/>
          </p:cNvSpPr>
          <p:nvPr/>
        </p:nvSpPr>
        <p:spPr bwMode="auto">
          <a:xfrm>
            <a:off x="0" y="1989138"/>
            <a:ext cx="914400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3000" b="1" dirty="0">
                <a:solidFill>
                  <a:srgbClr val="FFFF00"/>
                </a:solidFill>
                <a:latin typeface="Garamond" pitchFamily="18" charset="0"/>
                <a:ea typeface="Calibri" pitchFamily="34" charset="0"/>
                <a:cs typeface="Calibri" pitchFamily="34" charset="0"/>
              </a:rPr>
              <a:t>Edukacja</a:t>
            </a:r>
            <a:r>
              <a:rPr lang="pl-PL" altLang="pl-PL" sz="3000" b="1" dirty="0">
                <a:solidFill>
                  <a:schemeClr val="bg1"/>
                </a:solidFill>
                <a:latin typeface="Garamond" pitchFamily="18" charset="0"/>
                <a:ea typeface="Calibri" pitchFamily="34" charset="0"/>
                <a:cs typeface="Calibri" pitchFamily="34" charset="0"/>
              </a:rPr>
              <a:t/>
            </a:r>
            <a:br>
              <a:rPr lang="pl-PL" altLang="pl-PL" sz="3000" b="1" dirty="0">
                <a:solidFill>
                  <a:schemeClr val="bg1"/>
                </a:solidFill>
                <a:latin typeface="Garamond" pitchFamily="18" charset="0"/>
                <a:ea typeface="Calibri" pitchFamily="34" charset="0"/>
                <a:cs typeface="Calibri" pitchFamily="34" charset="0"/>
              </a:rPr>
            </a:br>
            <a:r>
              <a:rPr lang="pl-PL" altLang="pl-PL" sz="3000" b="1" dirty="0">
                <a:solidFill>
                  <a:schemeClr val="bg1"/>
                </a:solidFill>
                <a:latin typeface="Garamond" pitchFamily="18" charset="0"/>
                <a:ea typeface="Calibri" pitchFamily="34" charset="0"/>
                <a:cs typeface="Calibri" pitchFamily="34" charset="0"/>
              </a:rPr>
              <a:t>w systemie strategicznego planowania rozwoju </a:t>
            </a:r>
            <a:r>
              <a:rPr lang="pl-PL" altLang="pl-PL" sz="3000" b="1" dirty="0">
                <a:solidFill>
                  <a:srgbClr val="FFFF00"/>
                </a:solidFill>
                <a:latin typeface="Garamond" pitchFamily="18" charset="0"/>
                <a:ea typeface="Calibri" pitchFamily="34" charset="0"/>
                <a:cs typeface="Calibri" pitchFamily="34" charset="0"/>
              </a:rPr>
              <a:t>województwa pomorskiego</a:t>
            </a:r>
            <a:endParaRPr lang="pl-PL" altLang="pl-PL" sz="3000" b="1" dirty="0">
              <a:solidFill>
                <a:srgbClr val="FFFF00"/>
              </a:solidFill>
              <a:latin typeface="Garamond" pitchFamily="18" charset="0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5507038" y="4306292"/>
            <a:ext cx="3440112" cy="85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5000"/>
              </a:spcAft>
              <a:buFontTx/>
              <a:buNone/>
            </a:pPr>
            <a:r>
              <a:rPr lang="pl-PL" altLang="pl-PL" sz="1600" dirty="0">
                <a:solidFill>
                  <a:schemeClr val="bg1"/>
                </a:solidFill>
                <a:latin typeface="Garamond" pitchFamily="18" charset="0"/>
              </a:rPr>
              <a:t>Radomir Matczak</a:t>
            </a:r>
          </a:p>
          <a:p>
            <a:pPr eaLnBrk="1" hangingPunct="1">
              <a:spcBef>
                <a:spcPct val="5000"/>
              </a:spcBef>
              <a:spcAft>
                <a:spcPct val="5000"/>
              </a:spcAft>
              <a:buFontTx/>
              <a:buNone/>
            </a:pPr>
            <a:r>
              <a:rPr lang="pl-PL" altLang="pl-PL" sz="1600" b="0" dirty="0">
                <a:solidFill>
                  <a:schemeClr val="bg1"/>
                </a:solidFill>
                <a:latin typeface="Garamond" pitchFamily="18" charset="0"/>
              </a:rPr>
              <a:t>Departament Rozwoju </a:t>
            </a:r>
            <a:br>
              <a:rPr lang="pl-PL" altLang="pl-PL" sz="1600" b="0" dirty="0">
                <a:solidFill>
                  <a:schemeClr val="bg1"/>
                </a:solidFill>
                <a:latin typeface="Garamond" pitchFamily="18" charset="0"/>
              </a:rPr>
            </a:br>
            <a:r>
              <a:rPr lang="pl-PL" altLang="pl-PL" sz="1600" b="0" dirty="0">
                <a:solidFill>
                  <a:schemeClr val="bg1"/>
                </a:solidFill>
                <a:latin typeface="Garamond" pitchFamily="18" charset="0"/>
              </a:rPr>
              <a:t>Regionalnego i Przestrzennego UMWP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0" y="6279533"/>
            <a:ext cx="914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600" dirty="0">
                <a:solidFill>
                  <a:srgbClr val="FFFF00"/>
                </a:solidFill>
                <a:latin typeface="Garamond" pitchFamily="18" charset="0"/>
                <a:ea typeface="Calibri" pitchFamily="34" charset="0"/>
                <a:cs typeface="Calibri" pitchFamily="34" charset="0"/>
              </a:rPr>
              <a:t>II Ogólnopolskie Forum Placówek Doskonalenia Nauczycieli</a:t>
            </a:r>
            <a:r>
              <a:rPr lang="pl-PL" altLang="pl-PL" sz="1600" dirty="0">
                <a:solidFill>
                  <a:schemeClr val="bg1"/>
                </a:solidFill>
                <a:latin typeface="Garamond" pitchFamily="18" charset="0"/>
                <a:ea typeface="Calibri" pitchFamily="34" charset="0"/>
                <a:cs typeface="Calibri" pitchFamily="34" charset="0"/>
              </a:rPr>
              <a:t/>
            </a:r>
            <a:br>
              <a:rPr lang="pl-PL" altLang="pl-PL" sz="1600" dirty="0">
                <a:solidFill>
                  <a:schemeClr val="bg1"/>
                </a:solidFill>
                <a:latin typeface="Garamond" pitchFamily="18" charset="0"/>
                <a:ea typeface="Calibri" pitchFamily="34" charset="0"/>
                <a:cs typeface="Calibri" pitchFamily="34" charset="0"/>
              </a:rPr>
            </a:br>
            <a:r>
              <a:rPr lang="pl-PL" altLang="pl-PL" sz="1600" dirty="0">
                <a:solidFill>
                  <a:schemeClr val="bg1"/>
                </a:solidFill>
                <a:latin typeface="Garamond" pitchFamily="18" charset="0"/>
              </a:rPr>
              <a:t>Gdańsk, 19-20 maja 2015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157" name="Group 125"/>
          <p:cNvGraphicFramePr>
            <a:graphicFrameLocks noGrp="1"/>
          </p:cNvGraphicFramePr>
          <p:nvPr>
            <p:ph idx="1"/>
          </p:nvPr>
        </p:nvGraphicFramePr>
        <p:xfrm>
          <a:off x="250825" y="1168400"/>
          <a:ext cx="8642350" cy="5545170"/>
        </p:xfrm>
        <a:graphic>
          <a:graphicData uri="http://schemas.openxmlformats.org/drawingml/2006/table">
            <a:tbl>
              <a:tblPr/>
              <a:tblGrid>
                <a:gridCol w="432117"/>
                <a:gridCol w="2520686"/>
                <a:gridCol w="3024823"/>
                <a:gridCol w="1333090"/>
                <a:gridCol w="1331634"/>
              </a:tblGrid>
              <a:tr h="365772">
                <a:tc rowSpan="2" grid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Obszar tematyczny</a:t>
                      </a:r>
                    </a:p>
                  </a:txBody>
                  <a:tcPr marL="90010" marR="90010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RPO WP i PO KL  2007-2013</a:t>
                      </a:r>
                    </a:p>
                  </a:txBody>
                  <a:tcPr marL="91451" marR="91451"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grid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RPO WP 2014-2020</a:t>
                      </a:r>
                      <a:endParaRPr kumimoji="0" lang="pl-PL" altLang="pl-PL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1451" marR="91451"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365772">
                <a:tc gridSpan="2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mln euro</a:t>
                      </a:r>
                    </a:p>
                  </a:txBody>
                  <a:tcPr marL="91451" marR="91451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mln euro</a:t>
                      </a:r>
                    </a:p>
                  </a:txBody>
                  <a:tcPr marL="91451" marR="91451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% zmiana</a:t>
                      </a:r>
                    </a:p>
                  </a:txBody>
                  <a:tcPr marL="91451" marR="91451"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36793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1. </a:t>
                      </a:r>
                    </a:p>
                  </a:txBody>
                  <a:tcPr marL="90010" marR="54006" marT="46807" marB="4680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Komercjalizacja wiedzy</a:t>
                      </a:r>
                    </a:p>
                  </a:txBody>
                  <a:tcPr marL="91451" marR="91451" marT="45727" marB="45727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70,4</a:t>
                      </a:r>
                    </a:p>
                  </a:txBody>
                  <a:tcPr marL="90010" marR="90010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139,9</a:t>
                      </a: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Garamond"/>
                        </a:rPr>
                        <a:t>+99</a:t>
                      </a:r>
                      <a:r>
                        <a:rPr lang="pl-PL" sz="1800" b="1" i="0" u="none" strike="noStrike" dirty="0">
                          <a:solidFill>
                            <a:srgbClr val="0000FF"/>
                          </a:solidFill>
                          <a:effectLst/>
                          <a:latin typeface="Garamond"/>
                        </a:rPr>
                        <a:t>%</a:t>
                      </a: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</a:tr>
              <a:tr h="36793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2. </a:t>
                      </a:r>
                    </a:p>
                  </a:txBody>
                  <a:tcPr marL="90010" marR="54006" marT="46807" marB="4680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Przedsiębiorstwa</a:t>
                      </a:r>
                    </a:p>
                  </a:txBody>
                  <a:tcPr marL="91451" marR="91451" marT="45727" marB="4572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105,8</a:t>
                      </a:r>
                    </a:p>
                  </a:txBody>
                  <a:tcPr marL="90010" marR="90010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174,6</a:t>
                      </a: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Garamond"/>
                        </a:rPr>
                        <a:t>+65</a:t>
                      </a:r>
                      <a:r>
                        <a:rPr lang="pl-PL" sz="1800" b="1" i="0" u="none" strike="noStrike" dirty="0">
                          <a:solidFill>
                            <a:srgbClr val="0000FF"/>
                          </a:solidFill>
                          <a:effectLst/>
                          <a:latin typeface="Garamond"/>
                        </a:rPr>
                        <a:t>%</a:t>
                      </a: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</a:tr>
              <a:tr h="36793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aramond" pitchFamily="18" charset="0"/>
                        </a:rPr>
                        <a:t>3.</a:t>
                      </a:r>
                    </a:p>
                  </a:txBody>
                  <a:tcPr marL="90010" marR="54006" marT="46807" marB="4680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aramond" pitchFamily="18" charset="0"/>
                        </a:rPr>
                        <a:t>Edukacja</a:t>
                      </a:r>
                    </a:p>
                  </a:txBody>
                  <a:tcPr marL="91451" marR="91451" marT="45727" marB="4572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aramond" pitchFamily="18" charset="0"/>
                        </a:rPr>
                        <a:t>141,8</a:t>
                      </a:r>
                    </a:p>
                  </a:txBody>
                  <a:tcPr marL="90010" marR="90010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Garamond"/>
                        </a:rPr>
                        <a:t>188,3</a:t>
                      </a: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Garamond"/>
                        </a:rPr>
                        <a:t>+33</a:t>
                      </a:r>
                      <a:r>
                        <a:rPr lang="pl-PL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Garamond"/>
                        </a:rPr>
                        <a:t>%</a:t>
                      </a: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</a:tr>
              <a:tr h="36793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aramond" pitchFamily="18" charset="0"/>
                        </a:rPr>
                        <a:t>4. </a:t>
                      </a:r>
                    </a:p>
                  </a:txBody>
                  <a:tcPr marL="90010" marR="54006" marT="46807" marB="4680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aramond" pitchFamily="18" charset="0"/>
                        </a:rPr>
                        <a:t>Kształcenie zawodowe</a:t>
                      </a:r>
                    </a:p>
                  </a:txBody>
                  <a:tcPr marL="91451" marR="91451" marT="45727" marB="4572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36793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5. </a:t>
                      </a:r>
                    </a:p>
                  </a:txBody>
                  <a:tcPr marL="90010" marR="54006" marT="46807" marB="4680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Zatrudnienie</a:t>
                      </a:r>
                    </a:p>
                  </a:txBody>
                  <a:tcPr marL="91451" marR="91451" marT="45727" marB="4572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217,5</a:t>
                      </a:r>
                    </a:p>
                  </a:txBody>
                  <a:tcPr marL="90010" marR="90010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225,5</a:t>
                      </a: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Garamond"/>
                        </a:rPr>
                        <a:t>+4</a:t>
                      </a:r>
                      <a:r>
                        <a:rPr lang="pl-PL" sz="1800" b="1" i="0" u="none" strike="noStrike" dirty="0">
                          <a:solidFill>
                            <a:srgbClr val="0000FF"/>
                          </a:solidFill>
                          <a:effectLst/>
                          <a:latin typeface="Garamond"/>
                        </a:rPr>
                        <a:t>%</a:t>
                      </a: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</a:tr>
              <a:tr h="36793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6. </a:t>
                      </a:r>
                    </a:p>
                  </a:txBody>
                  <a:tcPr marL="90010" marR="54006" marT="46807" marB="4680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Integracja</a:t>
                      </a:r>
                    </a:p>
                  </a:txBody>
                  <a:tcPr marL="91451" marR="91451" marT="45727" marB="4572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75,3</a:t>
                      </a:r>
                    </a:p>
                  </a:txBody>
                  <a:tcPr marL="90010" marR="90010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114,3</a:t>
                      </a: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Garamond"/>
                        </a:rPr>
                        <a:t>+52</a:t>
                      </a:r>
                      <a:r>
                        <a:rPr lang="pl-PL" sz="1800" b="1" i="0" u="none" strike="noStrike" dirty="0">
                          <a:solidFill>
                            <a:srgbClr val="0000FF"/>
                          </a:solidFill>
                          <a:effectLst/>
                          <a:latin typeface="Garamond"/>
                        </a:rPr>
                        <a:t>%</a:t>
                      </a: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</a:tr>
              <a:tr h="36793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7. </a:t>
                      </a:r>
                    </a:p>
                  </a:txBody>
                  <a:tcPr marL="90010" marR="54006" marT="46807" marB="4680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Zdrowie</a:t>
                      </a:r>
                    </a:p>
                  </a:txBody>
                  <a:tcPr marL="91451" marR="91451" marT="45727" marB="4572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35,9</a:t>
                      </a:r>
                    </a:p>
                  </a:txBody>
                  <a:tcPr marL="90010" marR="90010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105,0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Garamond"/>
                        </a:rPr>
                        <a:t>+192</a:t>
                      </a:r>
                      <a:r>
                        <a:rPr lang="pl-PL" sz="1800" b="1" i="0" u="none" strike="noStrike" dirty="0">
                          <a:solidFill>
                            <a:srgbClr val="0000FF"/>
                          </a:solidFill>
                          <a:effectLst/>
                          <a:latin typeface="Garamond"/>
                        </a:rPr>
                        <a:t>%</a:t>
                      </a: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</a:tr>
              <a:tr h="36793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8. </a:t>
                      </a:r>
                    </a:p>
                  </a:txBody>
                  <a:tcPr marL="90010" marR="54006" marT="46807" marB="4680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Konwersja</a:t>
                      </a:r>
                    </a:p>
                  </a:txBody>
                  <a:tcPr marL="91451" marR="91451" marT="45727" marB="4572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211,2</a:t>
                      </a:r>
                    </a:p>
                  </a:txBody>
                  <a:tcPr marL="90010" marR="90010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159,0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>
                          <a:solidFill>
                            <a:srgbClr val="0000FF"/>
                          </a:solidFill>
                          <a:effectLst/>
                          <a:latin typeface="Garamond"/>
                        </a:rPr>
                        <a:t>-25%</a:t>
                      </a: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</a:tr>
              <a:tr h="36793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9. </a:t>
                      </a:r>
                    </a:p>
                  </a:txBody>
                  <a:tcPr marL="90010" marR="54006" marT="46807" marB="4680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Mobilność</a:t>
                      </a:r>
                    </a:p>
                  </a:txBody>
                  <a:tcPr marL="91451" marR="91451" marT="45727" marB="4572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266,4</a:t>
                      </a:r>
                    </a:p>
                  </a:txBody>
                  <a:tcPr marL="90010" marR="90010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357,2</a:t>
                      </a: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Garamond"/>
                        </a:rPr>
                        <a:t>+34</a:t>
                      </a:r>
                      <a:r>
                        <a:rPr lang="pl-PL" sz="1800" b="1" i="0" u="none" strike="noStrike" dirty="0">
                          <a:solidFill>
                            <a:srgbClr val="0000FF"/>
                          </a:solidFill>
                          <a:effectLst/>
                          <a:latin typeface="Garamond"/>
                        </a:rPr>
                        <a:t>%</a:t>
                      </a: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</a:tr>
              <a:tr h="36793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10. </a:t>
                      </a:r>
                    </a:p>
                  </a:txBody>
                  <a:tcPr marL="90010" marR="54006" marT="46807" marB="4680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Energia</a:t>
                      </a:r>
                    </a:p>
                  </a:txBody>
                  <a:tcPr marL="91451" marR="91451" marT="45727" marB="4572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34,1</a:t>
                      </a:r>
                    </a:p>
                  </a:txBody>
                  <a:tcPr marL="90010" marR="90010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215,0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Garamond"/>
                        </a:rPr>
                        <a:t>+530</a:t>
                      </a:r>
                      <a:r>
                        <a:rPr lang="pl-PL" sz="1800" b="1" i="0" u="none" strike="noStrike" dirty="0">
                          <a:solidFill>
                            <a:srgbClr val="0000FF"/>
                          </a:solidFill>
                          <a:effectLst/>
                          <a:latin typeface="Garamond"/>
                        </a:rPr>
                        <a:t>%</a:t>
                      </a: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</a:tr>
              <a:tr h="36793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11. </a:t>
                      </a:r>
                    </a:p>
                  </a:txBody>
                  <a:tcPr marL="90010" marR="54006" marT="46807" marB="4680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Środowisko</a:t>
                      </a:r>
                    </a:p>
                  </a:txBody>
                  <a:tcPr marL="91451" marR="91451" marT="45727" marB="4572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78,3</a:t>
                      </a:r>
                    </a:p>
                  </a:txBody>
                  <a:tcPr marL="90010" marR="90010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120,9</a:t>
                      </a: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Garamond"/>
                        </a:rPr>
                        <a:t>+54</a:t>
                      </a:r>
                      <a:r>
                        <a:rPr lang="pl-PL" sz="1800" b="1" i="0" u="none" strike="noStrike" dirty="0">
                          <a:solidFill>
                            <a:srgbClr val="0000FF"/>
                          </a:solidFill>
                          <a:effectLst/>
                          <a:latin typeface="Garamond"/>
                        </a:rPr>
                        <a:t>%</a:t>
                      </a: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</a:tr>
              <a:tr h="36793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12. </a:t>
                      </a:r>
                    </a:p>
                  </a:txBody>
                  <a:tcPr marL="90010" marR="54006" marT="46807" marB="468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Pomoc techniczna</a:t>
                      </a:r>
                    </a:p>
                  </a:txBody>
                  <a:tcPr marL="91451" marR="91451" marT="45727" marB="45727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44,2</a:t>
                      </a:r>
                    </a:p>
                  </a:txBody>
                  <a:tcPr marL="90010" marR="90010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65,2</a:t>
                      </a: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Garamond"/>
                        </a:rPr>
                        <a:t>+48</a:t>
                      </a:r>
                      <a:r>
                        <a:rPr lang="pl-PL" sz="1800" b="1" i="0" u="none" strike="noStrike" dirty="0">
                          <a:solidFill>
                            <a:srgbClr val="0000FF"/>
                          </a:solidFill>
                          <a:effectLst/>
                          <a:latin typeface="Garamond"/>
                        </a:rPr>
                        <a:t>%</a:t>
                      </a: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</a:tr>
              <a:tr h="398412">
                <a:tc grid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RAZEM</a:t>
                      </a:r>
                    </a:p>
                  </a:txBody>
                  <a:tcPr marL="91451" marR="91451"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1 280,9</a:t>
                      </a:r>
                    </a:p>
                  </a:txBody>
                  <a:tcPr marL="90010" marR="90010" marT="46807" marB="468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1 </a:t>
                      </a:r>
                      <a:r>
                        <a:rPr lang="pl-PL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864,9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pl-PL" sz="1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Garamond"/>
                        </a:rPr>
                        <a:t>+46</a:t>
                      </a:r>
                      <a:r>
                        <a:rPr lang="pl-PL" sz="1800" b="1" i="0" u="none" strike="noStrike" dirty="0">
                          <a:solidFill>
                            <a:srgbClr val="0000FF"/>
                          </a:solidFill>
                          <a:effectLst/>
                          <a:latin typeface="Garamond"/>
                        </a:rPr>
                        <a:t>%</a:t>
                      </a:r>
                    </a:p>
                  </a:txBody>
                  <a:tcPr marL="9527" marR="85739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</a:tr>
            </a:tbl>
          </a:graphicData>
        </a:graphic>
      </p:graphicFrame>
      <p:sp>
        <p:nvSpPr>
          <p:cNvPr id="82012" name="Rectangle 533"/>
          <p:cNvSpPr>
            <a:spLocks noChangeArrowheads="1"/>
          </p:cNvSpPr>
          <p:nvPr/>
        </p:nvSpPr>
        <p:spPr bwMode="auto">
          <a:xfrm>
            <a:off x="2411413" y="0"/>
            <a:ext cx="6732587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2800" b="1" dirty="0">
                <a:solidFill>
                  <a:srgbClr val="FFFFFF"/>
                </a:solidFill>
                <a:latin typeface="Garamond" pitchFamily="18" charset="0"/>
              </a:rPr>
              <a:t>Inne akcenty w stosunku do okresu 2007+</a:t>
            </a:r>
          </a:p>
        </p:txBody>
      </p:sp>
    </p:spTree>
    <p:extLst>
      <p:ext uri="{BB962C8B-B14F-4D97-AF65-F5344CB8AC3E}">
        <p14:creationId xmlns:p14="http://schemas.microsoft.com/office/powerpoint/2010/main" val="20807909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ymbol zastępczy zawartości 2"/>
          <p:cNvSpPr>
            <a:spLocks noGrp="1"/>
          </p:cNvSpPr>
          <p:nvPr>
            <p:ph idx="1"/>
          </p:nvPr>
        </p:nvSpPr>
        <p:spPr>
          <a:xfrm>
            <a:off x="6350" y="981075"/>
            <a:ext cx="9144000" cy="5876925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pl-PL" altLang="pl-PL" sz="2000" b="1" dirty="0" smtClean="0">
                <a:solidFill>
                  <a:srgbClr val="0000FF"/>
                </a:solidFill>
                <a:latin typeface="Garamond" pitchFamily="18" charset="0"/>
                <a:ea typeface="Calibri" pitchFamily="34" charset="0"/>
                <a:cs typeface="Times New Roman" pitchFamily="18" charset="0"/>
              </a:rPr>
              <a:t>Kompleksowe wspomaganie szkół i przedszkoli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pl-PL" altLang="pl-PL" sz="2000" dirty="0" smtClean="0">
                <a:latin typeface="Garamond" pitchFamily="18" charset="0"/>
                <a:ea typeface="Times New Roman" pitchFamily="18" charset="0"/>
                <a:cs typeface="Garamond" pitchFamily="18" charset="0"/>
              </a:rPr>
              <a:t>Projekty realizowane przez organy prowadzące szkoły/przedszkola z co najmniej jednym spośród następujących podmiotów:</a:t>
            </a:r>
            <a:endParaRPr lang="pl-PL" altLang="pl-PL" sz="2000" dirty="0" smtClean="0">
              <a:latin typeface="Garamond" pitchFamily="18" charset="0"/>
              <a:ea typeface="Calibri" pitchFamily="34" charset="0"/>
              <a:cs typeface="Times New Roman" pitchFamily="18" charset="0"/>
            </a:endParaRPr>
          </a:p>
          <a:p>
            <a:pPr marL="804863" lvl="1" indent="-347663">
              <a:spcBef>
                <a:spcPts val="600"/>
              </a:spcBef>
              <a:spcAft>
                <a:spcPts val="600"/>
              </a:spcAft>
              <a:buFontTx/>
              <a:buAutoNum type="alphaLcParenR"/>
            </a:pPr>
            <a:r>
              <a:rPr lang="pl-PL" altLang="pl-PL" sz="2000" dirty="0" smtClean="0">
                <a:latin typeface="Garamond" pitchFamily="18" charset="0"/>
                <a:ea typeface="Calibri" pitchFamily="34" charset="0"/>
                <a:cs typeface="Times New Roman" pitchFamily="18" charset="0"/>
              </a:rPr>
              <a:t>organizacje pozarządowe</a:t>
            </a:r>
            <a:endParaRPr lang="pl-PL" altLang="pl-PL" sz="2000" dirty="0" smtClean="0">
              <a:latin typeface="Garamond" pitchFamily="18" charset="0"/>
              <a:ea typeface="Times New Roman" pitchFamily="18" charset="0"/>
              <a:cs typeface="Arial" charset="0"/>
            </a:endParaRPr>
          </a:p>
          <a:p>
            <a:pPr marL="804863" lvl="1" indent="-347663">
              <a:spcBef>
                <a:spcPts val="600"/>
              </a:spcBef>
              <a:spcAft>
                <a:spcPts val="600"/>
              </a:spcAft>
              <a:buFontTx/>
              <a:buAutoNum type="alphaLcParenR"/>
            </a:pPr>
            <a:r>
              <a:rPr lang="pl-PL" altLang="pl-PL" sz="2000" dirty="0" smtClean="0">
                <a:latin typeface="Garamond" pitchFamily="18" charset="0"/>
                <a:ea typeface="Times New Roman" pitchFamily="18" charset="0"/>
                <a:cs typeface="Arial" charset="0"/>
              </a:rPr>
              <a:t>instytucje edukacyjne/szkoły wyższe</a:t>
            </a:r>
          </a:p>
          <a:p>
            <a:pPr marL="804863" lvl="1" indent="-347663">
              <a:spcBef>
                <a:spcPts val="600"/>
              </a:spcBef>
              <a:spcAft>
                <a:spcPts val="600"/>
              </a:spcAft>
              <a:buFontTx/>
              <a:buAutoNum type="alphaLcParenR"/>
            </a:pPr>
            <a:r>
              <a:rPr lang="pl-PL" altLang="pl-PL" sz="2000" dirty="0" smtClean="0">
                <a:latin typeface="Garamond" pitchFamily="18" charset="0"/>
                <a:ea typeface="Times New Roman" pitchFamily="18" charset="0"/>
                <a:cs typeface="Arial" charset="0"/>
              </a:rPr>
              <a:t>instytucje kultury</a:t>
            </a:r>
          </a:p>
          <a:p>
            <a:pPr marL="804863" lvl="1" indent="-347663">
              <a:spcBef>
                <a:spcPts val="600"/>
              </a:spcBef>
              <a:buFontTx/>
              <a:buAutoNum type="alphaLcParenR"/>
            </a:pPr>
            <a:r>
              <a:rPr lang="pl-PL" altLang="pl-PL" sz="2000" dirty="0" smtClean="0">
                <a:latin typeface="Garamond" pitchFamily="18" charset="0"/>
                <a:ea typeface="Times New Roman" pitchFamily="18" charset="0"/>
                <a:cs typeface="Arial" charset="0"/>
              </a:rPr>
              <a:t>instytucje rynku pracy/instytucje pomocy i integracji społecznej </a:t>
            </a:r>
            <a:br>
              <a:rPr lang="pl-PL" altLang="pl-PL" sz="2000" dirty="0" smtClean="0">
                <a:latin typeface="Garamond" pitchFamily="18" charset="0"/>
                <a:ea typeface="Times New Roman" pitchFamily="18" charset="0"/>
                <a:cs typeface="Arial" charset="0"/>
              </a:rPr>
            </a:br>
            <a:r>
              <a:rPr lang="pl-PL" altLang="pl-PL" sz="2000" dirty="0" smtClean="0">
                <a:latin typeface="Garamond" pitchFamily="18" charset="0"/>
                <a:ea typeface="Times New Roman" pitchFamily="18" charset="0"/>
                <a:cs typeface="Arial" charset="0"/>
              </a:rPr>
              <a:t>(w zakresie doradztwa edukacyjno-zawodowego)</a:t>
            </a:r>
            <a:endParaRPr lang="pl-PL" altLang="pl-PL" sz="2000" b="1" dirty="0" smtClean="0">
              <a:solidFill>
                <a:srgbClr val="0000FF"/>
              </a:solidFill>
              <a:latin typeface="Garamond" pitchFamily="18" charset="0"/>
              <a:ea typeface="Times New Roman" pitchFamily="18" charset="0"/>
              <a:cs typeface="Arial" charset="0"/>
            </a:endParaRPr>
          </a:p>
          <a:p>
            <a:pPr marL="0" indent="0">
              <a:spcBef>
                <a:spcPts val="600"/>
              </a:spcBef>
              <a:buFontTx/>
              <a:buNone/>
            </a:pPr>
            <a:endParaRPr lang="pl-PL" altLang="pl-PL" sz="1000" b="1" dirty="0" smtClean="0">
              <a:solidFill>
                <a:srgbClr val="0000FF"/>
              </a:solidFill>
              <a:latin typeface="Garamond" pitchFamily="18" charset="0"/>
              <a:ea typeface="Times New Roman" pitchFamily="18" charset="0"/>
              <a:cs typeface="Arial" charset="0"/>
            </a:endParaRPr>
          </a:p>
          <a:p>
            <a:pPr marL="0" indent="0">
              <a:spcBef>
                <a:spcPts val="600"/>
              </a:spcBef>
              <a:buFontTx/>
              <a:buNone/>
            </a:pPr>
            <a:r>
              <a:rPr lang="pl-PL" altLang="pl-PL" sz="2000" b="1" dirty="0" smtClean="0">
                <a:solidFill>
                  <a:srgbClr val="0000FF"/>
                </a:solidFill>
                <a:latin typeface="Garamond" pitchFamily="18" charset="0"/>
                <a:ea typeface="Times New Roman" pitchFamily="18" charset="0"/>
                <a:cs typeface="Arial" charset="0"/>
              </a:rPr>
              <a:t>Upowszechnienie edukacji przedszkolnej</a:t>
            </a:r>
          </a:p>
          <a:p>
            <a:pPr marL="0" indent="0">
              <a:spcBef>
                <a:spcPts val="600"/>
              </a:spcBef>
              <a:buFontTx/>
              <a:buNone/>
            </a:pPr>
            <a:r>
              <a:rPr lang="pl-PL" altLang="pl-PL" sz="2000" dirty="0" smtClean="0">
                <a:latin typeface="Garamond" pitchFamily="18" charset="0"/>
                <a:ea typeface="Times New Roman" pitchFamily="18" charset="0"/>
                <a:cs typeface="Arial" charset="0"/>
              </a:rPr>
              <a:t>Projekty realizowane w partnerstwie kilku samorządów (np. gmina-gmina, powiat-gmina) lub w formule partnerstwa publiczno-prywatnego/publiczno-społecznego</a:t>
            </a:r>
          </a:p>
          <a:p>
            <a:pPr marL="0" indent="0">
              <a:spcBef>
                <a:spcPts val="600"/>
              </a:spcBef>
              <a:buFontTx/>
              <a:buNone/>
            </a:pPr>
            <a:endParaRPr lang="pl-PL" altLang="pl-PL" sz="1000" dirty="0" smtClean="0">
              <a:latin typeface="Garamond" pitchFamily="18" charset="0"/>
              <a:ea typeface="Times New Roman" pitchFamily="18" charset="0"/>
              <a:cs typeface="Arial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pl-PL" altLang="pl-PL" sz="2000" b="1" dirty="0" smtClean="0">
                <a:solidFill>
                  <a:srgbClr val="0000FF"/>
                </a:solidFill>
                <a:latin typeface="Garamond" pitchFamily="18" charset="0"/>
                <a:ea typeface="Times New Roman" pitchFamily="18" charset="0"/>
                <a:cs typeface="Arial" charset="0"/>
              </a:rPr>
              <a:t>Kształcenie zawodowe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pl-PL" altLang="pl-PL" sz="2000" dirty="0" smtClean="0">
                <a:latin typeface="Garamond" pitchFamily="18" charset="0"/>
                <a:ea typeface="Times New Roman" pitchFamily="18" charset="0"/>
                <a:cs typeface="Arial" charset="0"/>
              </a:rPr>
              <a:t>Projekty realizowane w ścisłym partnerstwie z pracodawcami</a:t>
            </a:r>
            <a:endParaRPr lang="pl-PL" altLang="pl-PL" sz="2000" b="1" dirty="0" smtClean="0">
              <a:solidFill>
                <a:srgbClr val="0000FF"/>
              </a:solidFill>
              <a:latin typeface="Garamond" pitchFamily="18" charset="0"/>
              <a:ea typeface="Times New Roman" pitchFamily="18" charset="0"/>
              <a:cs typeface="Arial" charset="0"/>
            </a:endParaRPr>
          </a:p>
        </p:txBody>
      </p:sp>
      <p:sp>
        <p:nvSpPr>
          <p:cNvPr id="82947" name="Rectangle 78"/>
          <p:cNvSpPr>
            <a:spLocks noChangeArrowheads="1"/>
          </p:cNvSpPr>
          <p:nvPr/>
        </p:nvSpPr>
        <p:spPr bwMode="auto">
          <a:xfrm>
            <a:off x="2411413" y="0"/>
            <a:ext cx="6732587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2800" b="1" dirty="0" smtClean="0">
                <a:solidFill>
                  <a:srgbClr val="FFFFFF"/>
                </a:solidFill>
                <a:latin typeface="Garamond" pitchFamily="18" charset="0"/>
              </a:rPr>
              <a:t>Preferencje dla partnerstw w RPO WP</a:t>
            </a:r>
            <a:endParaRPr lang="pl-PL" altLang="pl-PL" sz="2400" b="1" dirty="0">
              <a:solidFill>
                <a:srgbClr val="FFFFFF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9707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413"/>
            <a:ext cx="9144000" cy="4248150"/>
          </a:xfrm>
        </p:spPr>
        <p:txBody>
          <a:bodyPr/>
          <a:lstStyle/>
          <a:p>
            <a:pPr marL="355600" indent="-35560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tabLst>
                <a:tab pos="987425" algn="l"/>
              </a:tabLst>
            </a:pPr>
            <a:r>
              <a:rPr lang="pl-PL" altLang="pl-PL" sz="2000" dirty="0" smtClean="0">
                <a:latin typeface="Garamond" pitchFamily="18" charset="0"/>
              </a:rPr>
              <a:t>Realizowane w oparciu o </a:t>
            </a:r>
            <a:r>
              <a:rPr lang="pl-PL" altLang="pl-PL" sz="2000" b="1" dirty="0" smtClean="0">
                <a:solidFill>
                  <a:srgbClr val="0000FF"/>
                </a:solidFill>
                <a:latin typeface="Garamond" pitchFamily="18" charset="0"/>
              </a:rPr>
              <a:t>ramy (standardy ) regionalne </a:t>
            </a:r>
            <a:r>
              <a:rPr lang="pl-PL" altLang="pl-PL" sz="2000" dirty="0" smtClean="0">
                <a:latin typeface="Garamond" pitchFamily="18" charset="0"/>
              </a:rPr>
              <a:t>(np. diagnoza potrzeb)</a:t>
            </a:r>
          </a:p>
          <a:p>
            <a:pPr marL="355600" indent="-355600">
              <a:lnSpc>
                <a:spcPct val="120000"/>
              </a:lnSpc>
              <a:spcBef>
                <a:spcPct val="50000"/>
              </a:spcBef>
              <a:spcAft>
                <a:spcPts val="600"/>
              </a:spcAft>
              <a:tabLst>
                <a:tab pos="987425" algn="l"/>
              </a:tabLst>
            </a:pPr>
            <a:r>
              <a:rPr lang="pl-PL" altLang="pl-PL" sz="2000" b="1" dirty="0" smtClean="0">
                <a:solidFill>
                  <a:srgbClr val="0000FF"/>
                </a:solidFill>
                <a:latin typeface="Garamond" pitchFamily="18" charset="0"/>
              </a:rPr>
              <a:t>Kompleksowe </a:t>
            </a:r>
            <a:endParaRPr lang="pl-PL" altLang="pl-PL" sz="2000" b="1" dirty="0">
              <a:solidFill>
                <a:srgbClr val="0000FF"/>
              </a:solidFill>
              <a:latin typeface="Garamond" pitchFamily="18" charset="0"/>
            </a:endParaRPr>
          </a:p>
          <a:p>
            <a:pPr marL="355600" indent="0">
              <a:lnSpc>
                <a:spcPct val="120000"/>
              </a:lnSpc>
              <a:spcBef>
                <a:spcPts val="0"/>
              </a:spcBef>
              <a:spcAft>
                <a:spcPct val="50000"/>
              </a:spcAft>
              <a:buNone/>
            </a:pPr>
            <a:r>
              <a:rPr lang="pl-PL" altLang="pl-PL" sz="2000" dirty="0" smtClean="0">
                <a:latin typeface="Garamond" pitchFamily="18" charset="0"/>
              </a:rPr>
              <a:t>obejmujące m.in. </a:t>
            </a:r>
            <a:r>
              <a:rPr lang="pl-PL" altLang="pl-PL" sz="2000" b="1" dirty="0" smtClean="0">
                <a:solidFill>
                  <a:srgbClr val="0000FF"/>
                </a:solidFill>
                <a:latin typeface="Garamond" pitchFamily="18" charset="0"/>
              </a:rPr>
              <a:t>doskonalenie nauczycieli</a:t>
            </a:r>
            <a:r>
              <a:rPr lang="pl-PL" altLang="pl-PL" sz="2000" dirty="0" smtClean="0">
                <a:latin typeface="Garamond" pitchFamily="18" charset="0"/>
              </a:rPr>
              <a:t>, zajęcia dodatkowe w zakresie </a:t>
            </a:r>
            <a:r>
              <a:rPr lang="pl-PL" altLang="pl-PL" sz="2000" b="1" dirty="0" smtClean="0">
                <a:solidFill>
                  <a:srgbClr val="0000FF"/>
                </a:solidFill>
                <a:latin typeface="Garamond" pitchFamily="18" charset="0"/>
              </a:rPr>
              <a:t>kompetencji kluczowych</a:t>
            </a:r>
            <a:r>
              <a:rPr lang="pl-PL" altLang="pl-PL" sz="2000" dirty="0" smtClean="0">
                <a:latin typeface="Garamond" pitchFamily="18" charset="0"/>
              </a:rPr>
              <a:t>, </a:t>
            </a:r>
            <a:r>
              <a:rPr lang="pl-PL" altLang="pl-PL" sz="2000" b="1" dirty="0" smtClean="0">
                <a:solidFill>
                  <a:srgbClr val="0000FF"/>
                </a:solidFill>
                <a:latin typeface="Garamond" pitchFamily="18" charset="0"/>
              </a:rPr>
              <a:t>doradztwo</a:t>
            </a:r>
            <a:r>
              <a:rPr lang="pl-PL" altLang="pl-PL" sz="2000" dirty="0" smtClean="0">
                <a:latin typeface="Garamond" pitchFamily="18" charset="0"/>
              </a:rPr>
              <a:t> edukacyjno-zawodowe, </a:t>
            </a:r>
            <a:br>
              <a:rPr lang="pl-PL" altLang="pl-PL" sz="2000" dirty="0" smtClean="0">
                <a:latin typeface="Garamond" pitchFamily="18" charset="0"/>
              </a:rPr>
            </a:br>
            <a:r>
              <a:rPr lang="pl-PL" altLang="pl-PL" sz="2000" dirty="0" smtClean="0">
                <a:latin typeface="Garamond" pitchFamily="18" charset="0"/>
              </a:rPr>
              <a:t>działania na rzecz </a:t>
            </a:r>
            <a:r>
              <a:rPr lang="pl-PL" altLang="pl-PL" sz="2000" b="1" dirty="0" smtClean="0">
                <a:solidFill>
                  <a:srgbClr val="0000FF"/>
                </a:solidFill>
                <a:latin typeface="Garamond" pitchFamily="18" charset="0"/>
              </a:rPr>
              <a:t>uczniów z niepełnosprawnościami</a:t>
            </a:r>
            <a:endParaRPr lang="pl-PL" altLang="pl-PL" sz="2000" dirty="0" smtClean="0">
              <a:latin typeface="Garamond" pitchFamily="18" charset="0"/>
            </a:endParaRPr>
          </a:p>
          <a:p>
            <a:pPr marL="355600" indent="-35560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</a:pPr>
            <a:r>
              <a:rPr lang="pl-PL" altLang="pl-PL" sz="2000" b="1" dirty="0" smtClean="0">
                <a:solidFill>
                  <a:srgbClr val="0000FF"/>
                </a:solidFill>
                <a:latin typeface="Garamond" pitchFamily="18" charset="0"/>
              </a:rPr>
              <a:t>Partnerskie</a:t>
            </a:r>
            <a:r>
              <a:rPr lang="pl-PL" altLang="pl-PL" sz="2000" dirty="0" smtClean="0">
                <a:latin typeface="Garamond" pitchFamily="18" charset="0"/>
              </a:rPr>
              <a:t> </a:t>
            </a:r>
          </a:p>
          <a:p>
            <a:pPr marL="355600" indent="-35560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</a:pPr>
            <a:r>
              <a:rPr lang="pl-PL" altLang="pl-PL" sz="2000" dirty="0" smtClean="0">
                <a:latin typeface="Garamond" pitchFamily="18" charset="0"/>
                <a:cs typeface="Times New Roman" pitchFamily="18" charset="0"/>
              </a:rPr>
              <a:t>Realizowane w pierwszej kolejności na obszarach </a:t>
            </a:r>
            <a:r>
              <a:rPr lang="pl-PL" altLang="pl-PL" sz="2000" b="1" dirty="0" smtClean="0">
                <a:solidFill>
                  <a:srgbClr val="0000FF"/>
                </a:solidFill>
                <a:latin typeface="Garamond" pitchFamily="18" charset="0"/>
                <a:cs typeface="Times New Roman" pitchFamily="18" charset="0"/>
              </a:rPr>
              <a:t>o najsłabszych wynikach egzaminów </a:t>
            </a:r>
            <a:r>
              <a:rPr lang="pl-PL" altLang="pl-PL" sz="2000" dirty="0" smtClean="0">
                <a:latin typeface="Garamond" pitchFamily="18" charset="0"/>
                <a:cs typeface="Times New Roman" pitchFamily="18" charset="0"/>
              </a:rPr>
              <a:t>zewnętrznych na wszystkich etapach edukacji</a:t>
            </a:r>
            <a:endParaRPr lang="pl-PL" altLang="pl-PL" sz="2000" dirty="0">
              <a:latin typeface="Garamond" pitchFamily="18" charset="0"/>
            </a:endParaRPr>
          </a:p>
          <a:p>
            <a:pPr marL="355600" indent="-35560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</a:pPr>
            <a:r>
              <a:rPr lang="pl-PL" altLang="pl-PL" sz="2000" dirty="0" smtClean="0">
                <a:latin typeface="Garamond" pitchFamily="18" charset="0"/>
              </a:rPr>
              <a:t>Inicjatorem – </a:t>
            </a:r>
            <a:r>
              <a:rPr lang="pl-PL" altLang="pl-PL" sz="2000" b="1" dirty="0" smtClean="0">
                <a:solidFill>
                  <a:srgbClr val="0000FF"/>
                </a:solidFill>
                <a:latin typeface="Garamond" pitchFamily="18" charset="0"/>
              </a:rPr>
              <a:t>organ prowadzący</a:t>
            </a:r>
          </a:p>
        </p:txBody>
      </p:sp>
      <p:sp>
        <p:nvSpPr>
          <p:cNvPr id="83971" name="Tytuł 1"/>
          <p:cNvSpPr>
            <a:spLocks noGrp="1"/>
          </p:cNvSpPr>
          <p:nvPr>
            <p:ph type="title"/>
          </p:nvPr>
        </p:nvSpPr>
        <p:spPr>
          <a:xfrm>
            <a:off x="2411413" y="1588"/>
            <a:ext cx="6726237" cy="979487"/>
          </a:xfrm>
        </p:spPr>
        <p:txBody>
          <a:bodyPr/>
          <a:lstStyle/>
          <a:p>
            <a:r>
              <a:rPr lang="pl-PL" altLang="pl-PL" sz="2800" b="1" dirty="0" smtClean="0">
                <a:solidFill>
                  <a:schemeClr val="bg1"/>
                </a:solidFill>
                <a:latin typeface="Garamond" pitchFamily="18" charset="0"/>
              </a:rPr>
              <a:t>Profil projektów edukacyjnych w RPO WP</a:t>
            </a:r>
          </a:p>
        </p:txBody>
      </p:sp>
    </p:spTree>
    <p:extLst>
      <p:ext uri="{BB962C8B-B14F-4D97-AF65-F5344CB8AC3E}">
        <p14:creationId xmlns:p14="http://schemas.microsoft.com/office/powerpoint/2010/main" val="249703450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14"/>
          <p:cNvSpPr txBox="1">
            <a:spLocks noChangeArrowheads="1"/>
          </p:cNvSpPr>
          <p:nvPr/>
        </p:nvSpPr>
        <p:spPr bwMode="auto">
          <a:xfrm>
            <a:off x="0" y="2420888"/>
            <a:ext cx="91440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3000" b="1" dirty="0" smtClean="0">
                <a:solidFill>
                  <a:schemeClr val="bg1"/>
                </a:solidFill>
                <a:latin typeface="Garamond" pitchFamily="18" charset="0"/>
              </a:rPr>
              <a:t>Dziękuję </a:t>
            </a:r>
            <a:r>
              <a:rPr lang="pl-PL" altLang="pl-PL" sz="3000" b="1" dirty="0">
                <a:solidFill>
                  <a:schemeClr val="bg1"/>
                </a:solidFill>
                <a:latin typeface="Garamond" pitchFamily="18" charset="0"/>
              </a:rPr>
              <a:t>za uwagę</a:t>
            </a:r>
            <a:endParaRPr lang="pl-PL" altLang="pl-PL" sz="3000" b="1" u="sng" dirty="0">
              <a:solidFill>
                <a:schemeClr val="bg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413"/>
            <a:ext cx="9167813" cy="5589587"/>
          </a:xfrm>
        </p:spPr>
        <p:txBody>
          <a:bodyPr lIns="72000" rIns="36000"/>
          <a:lstStyle/>
          <a:p>
            <a:pPr marL="355600">
              <a:lnSpc>
                <a:spcPct val="120000"/>
              </a:lnSpc>
              <a:spcBef>
                <a:spcPct val="0"/>
              </a:spcBef>
              <a:spcAft>
                <a:spcPts val="1800"/>
              </a:spcAft>
              <a:buFontTx/>
              <a:buAutoNum type="arabicPeriod"/>
            </a:pPr>
            <a:r>
              <a:rPr lang="pl-PL" altLang="pl-PL" sz="2000" dirty="0" smtClean="0">
                <a:latin typeface="Garamond" pitchFamily="18" charset="0"/>
                <a:cs typeface="Times New Roman" pitchFamily="18" charset="0"/>
              </a:rPr>
              <a:t>Niższy niż w kraju </a:t>
            </a:r>
            <a:r>
              <a:rPr lang="pl-PL" altLang="pl-PL" sz="2000" b="1" dirty="0" smtClean="0">
                <a:solidFill>
                  <a:srgbClr val="0000FF"/>
                </a:solidFill>
                <a:latin typeface="Garamond" pitchFamily="18" charset="0"/>
                <a:cs typeface="Times New Roman" pitchFamily="18" charset="0"/>
              </a:rPr>
              <a:t>udział dzieci w edukacji przedszkolnej</a:t>
            </a:r>
            <a:endParaRPr lang="pl-PL" altLang="pl-PL" sz="2000" b="1" dirty="0" smtClean="0">
              <a:solidFill>
                <a:srgbClr val="0000FF"/>
              </a:solidFill>
              <a:latin typeface="Garamond" pitchFamily="18" charset="0"/>
              <a:ea typeface="Calibri" pitchFamily="34" charset="0"/>
              <a:cs typeface="Times New Roman" pitchFamily="18" charset="0"/>
            </a:endParaRPr>
          </a:p>
          <a:p>
            <a:pPr marL="355600">
              <a:spcBef>
                <a:spcPct val="0"/>
              </a:spcBef>
              <a:spcAft>
                <a:spcPts val="1800"/>
              </a:spcAft>
              <a:buFontTx/>
              <a:buAutoNum type="arabicPeriod"/>
            </a:pPr>
            <a:r>
              <a:rPr lang="pl-PL" altLang="pl-PL" sz="2000" dirty="0" smtClean="0">
                <a:latin typeface="Garamond" pitchFamily="18" charset="0"/>
                <a:cs typeface="Times New Roman" pitchFamily="18" charset="0"/>
              </a:rPr>
              <a:t>Utrzymujące się poniżej średniej krajowej wyniki </a:t>
            </a:r>
            <a:r>
              <a:rPr lang="pl-PL" altLang="pl-PL" sz="2000" b="1" smtClean="0">
                <a:solidFill>
                  <a:srgbClr val="0000FF"/>
                </a:solidFill>
                <a:latin typeface="Garamond" pitchFamily="18" charset="0"/>
                <a:cs typeface="Times New Roman" pitchFamily="18" charset="0"/>
              </a:rPr>
              <a:t>egzaminów zewnętrznych</a:t>
            </a:r>
            <a:endParaRPr lang="pl-PL" altLang="pl-PL" sz="2000" dirty="0" smtClean="0">
              <a:latin typeface="Garamond" pitchFamily="18" charset="0"/>
              <a:cs typeface="Times New Roman" pitchFamily="18" charset="0"/>
            </a:endParaRPr>
          </a:p>
          <a:p>
            <a:pPr marL="355600">
              <a:lnSpc>
                <a:spcPct val="120000"/>
              </a:lnSpc>
              <a:spcBef>
                <a:spcPct val="0"/>
              </a:spcBef>
              <a:spcAft>
                <a:spcPts val="1800"/>
              </a:spcAft>
              <a:buFontTx/>
              <a:buAutoNum type="arabicPeriod"/>
            </a:pPr>
            <a:r>
              <a:rPr lang="pl-PL" altLang="pl-PL" sz="2000" dirty="0" smtClean="0">
                <a:latin typeface="Garamond" pitchFamily="18" charset="0"/>
                <a:cs typeface="Times New Roman" pitchFamily="18" charset="0"/>
              </a:rPr>
              <a:t>Brak dobrze zorganizowanego </a:t>
            </a:r>
            <a:r>
              <a:rPr lang="pl-PL" altLang="pl-PL" sz="2000" b="1" dirty="0" smtClean="0">
                <a:solidFill>
                  <a:srgbClr val="0000FF"/>
                </a:solidFill>
                <a:latin typeface="Garamond" pitchFamily="18" charset="0"/>
                <a:cs typeface="Times New Roman" pitchFamily="18" charset="0"/>
              </a:rPr>
              <a:t>system wspomagania pracy szkół</a:t>
            </a:r>
            <a:endParaRPr lang="pl-PL" altLang="pl-PL" sz="2000" b="1" dirty="0" smtClean="0">
              <a:solidFill>
                <a:srgbClr val="0000FF"/>
              </a:solidFill>
              <a:latin typeface="Garamond" pitchFamily="18" charset="0"/>
              <a:ea typeface="Calibri" pitchFamily="34" charset="0"/>
              <a:cs typeface="Calibri" pitchFamily="34" charset="0"/>
            </a:endParaRPr>
          </a:p>
          <a:p>
            <a:pPr marL="355600">
              <a:lnSpc>
                <a:spcPct val="120000"/>
              </a:lnSpc>
              <a:spcBef>
                <a:spcPct val="0"/>
              </a:spcBef>
              <a:spcAft>
                <a:spcPts val="1800"/>
              </a:spcAft>
              <a:buFontTx/>
              <a:buAutoNum type="arabicPeriod"/>
            </a:pPr>
            <a:r>
              <a:rPr lang="pl-PL" altLang="pl-PL" sz="2000" dirty="0" smtClean="0">
                <a:latin typeface="Garamond" pitchFamily="18" charset="0"/>
                <a:cs typeface="Times New Roman" pitchFamily="18" charset="0"/>
              </a:rPr>
              <a:t>Niedostatecznie wykształcone i upowszechnione mechanizmy wsparcia </a:t>
            </a:r>
            <a:r>
              <a:rPr lang="pl-PL" altLang="pl-PL" sz="2000" b="1" dirty="0" smtClean="0">
                <a:solidFill>
                  <a:srgbClr val="0000FF"/>
                </a:solidFill>
                <a:latin typeface="Garamond" pitchFamily="18" charset="0"/>
                <a:cs typeface="Times New Roman" pitchFamily="18" charset="0"/>
              </a:rPr>
              <a:t>uczniów </a:t>
            </a:r>
            <a:br>
              <a:rPr lang="pl-PL" altLang="pl-PL" sz="2000" b="1" dirty="0" smtClean="0">
                <a:solidFill>
                  <a:srgbClr val="0000FF"/>
                </a:solidFill>
                <a:latin typeface="Garamond" pitchFamily="18" charset="0"/>
                <a:cs typeface="Times New Roman" pitchFamily="18" charset="0"/>
              </a:rPr>
            </a:br>
            <a:r>
              <a:rPr lang="pl-PL" altLang="pl-PL" sz="2000" b="1" dirty="0" smtClean="0">
                <a:solidFill>
                  <a:srgbClr val="0000FF"/>
                </a:solidFill>
                <a:latin typeface="Garamond" pitchFamily="18" charset="0"/>
                <a:cs typeface="Times New Roman" pitchFamily="18" charset="0"/>
              </a:rPr>
              <a:t>o specjalnych potrzebach edukacyjnych</a:t>
            </a:r>
          </a:p>
          <a:p>
            <a:pPr marL="355600">
              <a:lnSpc>
                <a:spcPct val="120000"/>
              </a:lnSpc>
              <a:spcBef>
                <a:spcPct val="0"/>
              </a:spcBef>
              <a:spcAft>
                <a:spcPts val="1800"/>
              </a:spcAft>
              <a:buFontTx/>
              <a:buAutoNum type="arabicPeriod" startAt="5"/>
            </a:pPr>
            <a:r>
              <a:rPr lang="pl-PL" altLang="pl-PL" sz="2000" dirty="0" smtClean="0">
                <a:latin typeface="Garamond" pitchFamily="18" charset="0"/>
                <a:cs typeface="Times New Roman" pitchFamily="18" charset="0"/>
              </a:rPr>
              <a:t>Niska</a:t>
            </a:r>
            <a:r>
              <a:rPr lang="pl-PL" altLang="pl-PL" sz="2000" b="1" dirty="0" smtClean="0">
                <a:latin typeface="Garamond" pitchFamily="18" charset="0"/>
                <a:cs typeface="Times New Roman" pitchFamily="18" charset="0"/>
              </a:rPr>
              <a:t> </a:t>
            </a:r>
            <a:r>
              <a:rPr lang="pl-PL" altLang="pl-PL" sz="2000" b="1" dirty="0" smtClean="0">
                <a:solidFill>
                  <a:srgbClr val="0000FF"/>
                </a:solidFill>
                <a:latin typeface="Garamond" pitchFamily="18" charset="0"/>
                <a:cs typeface="Times New Roman" pitchFamily="18" charset="0"/>
              </a:rPr>
              <a:t>jakość i </a:t>
            </a:r>
            <a:r>
              <a:rPr lang="pl-PL" altLang="pl-PL" sz="2000" dirty="0" smtClean="0">
                <a:latin typeface="Garamond" pitchFamily="18" charset="0"/>
                <a:cs typeface="Times New Roman" pitchFamily="18" charset="0"/>
              </a:rPr>
              <a:t>brak</a:t>
            </a:r>
            <a:r>
              <a:rPr lang="pl-PL" altLang="pl-PL" sz="2000" b="1" dirty="0" smtClean="0">
                <a:solidFill>
                  <a:srgbClr val="0000FF"/>
                </a:solidFill>
                <a:latin typeface="Garamond" pitchFamily="18" charset="0"/>
                <a:cs typeface="Times New Roman" pitchFamily="18" charset="0"/>
              </a:rPr>
              <a:t> elastyczności </a:t>
            </a:r>
            <a:r>
              <a:rPr lang="pl-PL" altLang="pl-PL" sz="2000" dirty="0" smtClean="0">
                <a:latin typeface="Garamond" pitchFamily="18" charset="0"/>
                <a:cs typeface="Times New Roman" pitchFamily="18" charset="0"/>
              </a:rPr>
              <a:t>oferty </a:t>
            </a:r>
            <a:r>
              <a:rPr lang="pl-PL" altLang="pl-PL" sz="2000" b="1" dirty="0" smtClean="0">
                <a:solidFill>
                  <a:srgbClr val="0000FF"/>
                </a:solidFill>
                <a:latin typeface="Garamond" pitchFamily="18" charset="0"/>
                <a:cs typeface="Times New Roman" pitchFamily="18" charset="0"/>
              </a:rPr>
              <a:t>kształcenia zawodowego </a:t>
            </a:r>
            <a:r>
              <a:rPr lang="pl-PL" altLang="pl-PL" sz="2000" dirty="0" smtClean="0">
                <a:latin typeface="Garamond" pitchFamily="18" charset="0"/>
                <a:cs typeface="Times New Roman" pitchFamily="18" charset="0"/>
              </a:rPr>
              <a:t>na tle zmiennych potrzeb gospodarki (w tym deficyty we współpracy i koordynacji oferty)</a:t>
            </a:r>
            <a:endParaRPr lang="pl-PL" altLang="pl-PL" sz="2000" dirty="0" smtClean="0">
              <a:latin typeface="Garamond" pitchFamily="18" charset="0"/>
              <a:ea typeface="Calibri" pitchFamily="34" charset="0"/>
              <a:cs typeface="Calibri" pitchFamily="34" charset="0"/>
            </a:endParaRPr>
          </a:p>
          <a:p>
            <a:pPr marL="355600">
              <a:lnSpc>
                <a:spcPct val="120000"/>
              </a:lnSpc>
              <a:spcBef>
                <a:spcPct val="0"/>
              </a:spcBef>
              <a:spcAft>
                <a:spcPts val="1800"/>
              </a:spcAft>
              <a:buFontTx/>
              <a:buAutoNum type="arabicPeriod" startAt="5"/>
            </a:pPr>
            <a:r>
              <a:rPr lang="pl-PL" altLang="pl-PL" sz="2000" dirty="0" smtClean="0">
                <a:latin typeface="Garamond" pitchFamily="18" charset="0"/>
                <a:cs typeface="Times New Roman" pitchFamily="18" charset="0"/>
              </a:rPr>
              <a:t>Słaba</a:t>
            </a:r>
            <a:r>
              <a:rPr lang="pl-PL" altLang="pl-PL" sz="2000" b="1" dirty="0" smtClean="0">
                <a:solidFill>
                  <a:srgbClr val="0000FF"/>
                </a:solidFill>
                <a:latin typeface="Garamond" pitchFamily="18" charset="0"/>
                <a:cs typeface="Times New Roman" pitchFamily="18" charset="0"/>
              </a:rPr>
              <a:t> współpraca szkół zawodowych z przedsiębiorcami</a:t>
            </a:r>
            <a:r>
              <a:rPr lang="pl-PL" altLang="pl-PL" sz="2000" dirty="0" smtClean="0">
                <a:latin typeface="Garamond" pitchFamily="18" charset="0"/>
                <a:cs typeface="Times New Roman" pitchFamily="18" charset="0"/>
              </a:rPr>
              <a:t> </a:t>
            </a:r>
          </a:p>
          <a:p>
            <a:pPr marL="35560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Tx/>
              <a:buAutoNum type="arabicPeriod" startAt="5"/>
            </a:pPr>
            <a:r>
              <a:rPr lang="pl-PL" altLang="pl-PL" sz="2000" dirty="0" smtClean="0">
                <a:latin typeface="Garamond" pitchFamily="18" charset="0"/>
                <a:cs typeface="Times New Roman" pitchFamily="18" charset="0"/>
              </a:rPr>
              <a:t>Niski odsetek absolwentów szkół zawodowych z </a:t>
            </a:r>
            <a:r>
              <a:rPr lang="pl-PL" altLang="pl-PL" sz="2000" b="1" dirty="0" smtClean="0">
                <a:solidFill>
                  <a:srgbClr val="0000FF"/>
                </a:solidFill>
                <a:latin typeface="Garamond" pitchFamily="18" charset="0"/>
                <a:cs typeface="Times New Roman" pitchFamily="18" charset="0"/>
              </a:rPr>
              <a:t>potwierdzonymi kwalifikacjami</a:t>
            </a:r>
            <a:endParaRPr lang="pl-PL" altLang="pl-PL" sz="2000" b="1" dirty="0" smtClean="0">
              <a:solidFill>
                <a:srgbClr val="0000FF"/>
              </a:solidFill>
              <a:latin typeface="Garamond" pitchFamily="18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74755" name="Tytuł 1"/>
          <p:cNvSpPr>
            <a:spLocks noGrp="1"/>
          </p:cNvSpPr>
          <p:nvPr>
            <p:ph type="title"/>
          </p:nvPr>
        </p:nvSpPr>
        <p:spPr>
          <a:xfrm>
            <a:off x="2411413" y="1588"/>
            <a:ext cx="6726237" cy="979487"/>
          </a:xfrm>
        </p:spPr>
        <p:txBody>
          <a:bodyPr/>
          <a:lstStyle/>
          <a:p>
            <a:r>
              <a:rPr lang="pl-PL" altLang="pl-PL" sz="2800" b="1" dirty="0" smtClean="0">
                <a:solidFill>
                  <a:schemeClr val="bg1"/>
                </a:solidFill>
                <a:latin typeface="Garamond" pitchFamily="18" charset="0"/>
              </a:rPr>
              <a:t>Edukacyjny „punkt wyjścia”</a:t>
            </a:r>
          </a:p>
        </p:txBody>
      </p:sp>
    </p:spTree>
    <p:extLst>
      <p:ext uri="{BB962C8B-B14F-4D97-AF65-F5344CB8AC3E}">
        <p14:creationId xmlns:p14="http://schemas.microsoft.com/office/powerpoint/2010/main" val="245921342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668" name="Group 36"/>
          <p:cNvGraphicFramePr>
            <a:graphicFrameLocks noGrp="1"/>
          </p:cNvGraphicFramePr>
          <p:nvPr>
            <p:ph idx="4294967295"/>
          </p:nvPr>
        </p:nvGraphicFramePr>
        <p:xfrm>
          <a:off x="0" y="1052513"/>
          <a:ext cx="9143999" cy="3432174"/>
        </p:xfrm>
        <a:graphic>
          <a:graphicData uri="http://schemas.openxmlformats.org/drawingml/2006/table">
            <a:tbl>
              <a:tblPr/>
              <a:tblGrid>
                <a:gridCol w="2915816"/>
                <a:gridCol w="3312368"/>
                <a:gridCol w="2915815"/>
              </a:tblGrid>
              <a:tr h="8097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NOWOCZESNA </a:t>
                      </a:r>
                      <a:b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</a:b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GOSPODARKA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AKTYWNI </a:t>
                      </a:r>
                      <a:b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</a:b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MIESZKAŃCY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ATRAKCYJNA</a:t>
                      </a:r>
                      <a:b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</a:b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PRZESTRZEŃ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</a:tr>
              <a:tr h="643068">
                <a:tc>
                  <a:txBody>
                    <a:bodyPr/>
                    <a:lstStyle>
                      <a:lvl1pPr marL="266700" indent="-2667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081088" indent="-4572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641475" indent="-3810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2163763" indent="-3429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686050" indent="-3429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31432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6004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40576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5148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pl-PL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Wysoka efektywność przedsiębiorstw 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marL="266700" indent="-2667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081088" indent="-4572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641475" indent="-3810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2163763" indent="-3429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686050" indent="-3429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31432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6004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40576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5148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pl-PL" altLang="ja-JP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aramond" pitchFamily="18" charset="0"/>
                        </a:rPr>
                        <a:t>Wysoki poziom zatrudnienia 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266700" indent="-2667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Sprawny system transportowy 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</a:tr>
              <a:tr h="642370">
                <a:tc>
                  <a:txBody>
                    <a:bodyPr/>
                    <a:lstStyle>
                      <a:lvl1pPr marL="266700" indent="-26670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66700" algn="l"/>
                        </a:tabLs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667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667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667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667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667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667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667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tabLst>
                          <a:tab pos="266700" algn="l"/>
                        </a:tabLs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2"/>
                        <a:tabLst>
                          <a:tab pos="266700" algn="l"/>
                        </a:tabLst>
                      </a:pPr>
                      <a:r>
                        <a:rPr kumimoji="0" lang="pl-PL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Konkurencyjne szkolnictwo wyższe 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marL="266700" indent="-2667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081088" indent="-4572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641475" indent="-3810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2163763" indent="-3429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686050" indent="-3429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31432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6004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40576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5148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2"/>
                        <a:tabLst/>
                      </a:pPr>
                      <a:r>
                        <a:rPr kumimoji="0" lang="pl-PL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Wysoki poziom kapitału społecznego 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266700" indent="-2667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081088" indent="-4572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641475" indent="-3810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2163763" indent="-3429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686050" indent="-3429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31432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6004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40576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5148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2"/>
                        <a:tabLst/>
                      </a:pPr>
                      <a:r>
                        <a:rPr kumimoji="0" lang="pl-PL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Bezpieczeństwo </a:t>
                      </a:r>
                      <a:br>
                        <a:rPr kumimoji="0" lang="pl-PL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</a:br>
                      <a:r>
                        <a:rPr kumimoji="0" lang="pl-PL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i efektywność energetyczna 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</a:tr>
              <a:tr h="649420">
                <a:tc>
                  <a:txBody>
                    <a:bodyPr/>
                    <a:lstStyle>
                      <a:lvl1pPr marL="266700" indent="-2667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3"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Unikatowa oferta turystyczna i kulturalna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marL="266700" indent="-2667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081088" indent="-4572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641475" indent="-3810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2163763" indent="-3429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686050" indent="-3429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31432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6004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40576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5148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3"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aramond" pitchFamily="18" charset="0"/>
                        </a:rPr>
                        <a:t>Efektywny system edukacji 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266700" indent="-2667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081088" indent="-4572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641475" indent="-3810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2163763" indent="-3429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686050" indent="-3429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31432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6004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40576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5148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3"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Dobry stan środowiska 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</a:tr>
              <a:tr h="687527">
                <a:tc>
                  <a:txBody>
                    <a:bodyPr/>
                    <a:lstStyle>
                      <a:lvl1pPr marL="266700" indent="-2667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4"/>
                        <a:tabLst/>
                      </a:pP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66700" indent="-2667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1081088" indent="-4572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641475" indent="-3810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2163763" indent="-3429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686050" indent="-3429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31432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36004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40576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4514850" indent="-342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4"/>
                        <a:tabLst/>
                      </a:pPr>
                      <a:r>
                        <a:rPr kumimoji="0" lang="pl-PL" alt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Lepszy dostęp do usług zdrowotnych 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266700" indent="-2667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4"/>
                        <a:tabLst/>
                      </a:pP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5804" name="Text Box 28"/>
          <p:cNvSpPr txBox="1">
            <a:spLocks noChangeArrowheads="1"/>
          </p:cNvSpPr>
          <p:nvPr/>
        </p:nvSpPr>
        <p:spPr bwMode="auto">
          <a:xfrm>
            <a:off x="349250" y="5427663"/>
            <a:ext cx="2663825" cy="1341437"/>
          </a:xfrm>
          <a:prstGeom prst="rect">
            <a:avLst/>
          </a:prstGeom>
          <a:noFill/>
          <a:ln w="31750" algn="ctr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10000"/>
              </a:spcBef>
              <a:spcAft>
                <a:spcPct val="10000"/>
              </a:spcAft>
              <a:buFontTx/>
              <a:buNone/>
            </a:pPr>
            <a:r>
              <a:rPr lang="pl-PL" altLang="pl-PL" sz="1500" u="sng" dirty="0">
                <a:solidFill>
                  <a:srgbClr val="0000FF"/>
                </a:solidFill>
                <a:latin typeface="Garamond" pitchFamily="18" charset="0"/>
              </a:rPr>
              <a:t>Miara sukcesu</a:t>
            </a:r>
            <a:r>
              <a:rPr lang="en-GB" altLang="pl-PL" sz="1500" u="sng" dirty="0">
                <a:solidFill>
                  <a:srgbClr val="0000FF"/>
                </a:solidFill>
                <a:latin typeface="Garamond" pitchFamily="18" charset="0"/>
              </a:rPr>
              <a:t>:</a:t>
            </a:r>
          </a:p>
          <a:p>
            <a:pPr algn="ctr" eaLnBrk="1" hangingPunct="1">
              <a:buFontTx/>
              <a:buNone/>
            </a:pPr>
            <a:r>
              <a:rPr lang="pl-PL" altLang="pl-PL" sz="1500" b="0" dirty="0">
                <a:solidFill>
                  <a:srgbClr val="000000"/>
                </a:solidFill>
                <a:latin typeface="Garamond" pitchFamily="18" charset="0"/>
              </a:rPr>
              <a:t>dynamika wzrostu PKB per capia w latach 2013-2020 wyższa </a:t>
            </a:r>
            <a:br>
              <a:rPr lang="pl-PL" altLang="pl-PL" sz="1500" b="0" dirty="0">
                <a:solidFill>
                  <a:srgbClr val="000000"/>
                </a:solidFill>
                <a:latin typeface="Garamond" pitchFamily="18" charset="0"/>
              </a:rPr>
            </a:br>
            <a:r>
              <a:rPr lang="pl-PL" altLang="pl-PL" sz="1500" b="0" dirty="0">
                <a:solidFill>
                  <a:srgbClr val="000000"/>
                </a:solidFill>
                <a:latin typeface="Garamond" pitchFamily="18" charset="0"/>
              </a:rPr>
              <a:t>od średniej dla Polski </a:t>
            </a:r>
            <a:br>
              <a:rPr lang="pl-PL" altLang="pl-PL" sz="1500" b="0" dirty="0">
                <a:solidFill>
                  <a:srgbClr val="000000"/>
                </a:solidFill>
                <a:latin typeface="Garamond" pitchFamily="18" charset="0"/>
              </a:rPr>
            </a:br>
            <a:r>
              <a:rPr lang="pl-PL" altLang="pl-PL" sz="1500" b="0" dirty="0">
                <a:solidFill>
                  <a:srgbClr val="000000"/>
                </a:solidFill>
                <a:latin typeface="Garamond" pitchFamily="18" charset="0"/>
              </a:rPr>
              <a:t>i od średniej dla UE</a:t>
            </a:r>
          </a:p>
        </p:txBody>
      </p:sp>
      <p:sp>
        <p:nvSpPr>
          <p:cNvPr id="75805" name="Text Box 29"/>
          <p:cNvSpPr txBox="1">
            <a:spLocks noChangeArrowheads="1"/>
          </p:cNvSpPr>
          <p:nvPr/>
        </p:nvSpPr>
        <p:spPr bwMode="auto">
          <a:xfrm>
            <a:off x="3157538" y="5427663"/>
            <a:ext cx="2808287" cy="1341437"/>
          </a:xfrm>
          <a:prstGeom prst="rect">
            <a:avLst/>
          </a:prstGeom>
          <a:noFill/>
          <a:ln w="31750" algn="ctr">
            <a:solidFill>
              <a:srgbClr val="00CC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10000"/>
              </a:spcBef>
              <a:spcAft>
                <a:spcPct val="10000"/>
              </a:spcAft>
              <a:buFontTx/>
              <a:buNone/>
            </a:pPr>
            <a:r>
              <a:rPr lang="pl-PL" altLang="pl-PL" sz="1500" u="sng" dirty="0">
                <a:solidFill>
                  <a:srgbClr val="0000FF"/>
                </a:solidFill>
                <a:latin typeface="Garamond" pitchFamily="18" charset="0"/>
              </a:rPr>
              <a:t>Miara sukcesu</a:t>
            </a:r>
            <a:r>
              <a:rPr lang="en-GB" altLang="pl-PL" sz="1500" u="sng" dirty="0">
                <a:solidFill>
                  <a:srgbClr val="0000FF"/>
                </a:solidFill>
                <a:latin typeface="Garamond" pitchFamily="18" charset="0"/>
              </a:rPr>
              <a:t>:</a:t>
            </a:r>
          </a:p>
          <a:p>
            <a:pPr algn="ctr" eaLnBrk="1" hangingPunct="1">
              <a:buFontTx/>
              <a:buNone/>
            </a:pPr>
            <a:r>
              <a:rPr lang="pl-PL" altLang="pl-PL" sz="1500" b="0" dirty="0">
                <a:solidFill>
                  <a:srgbClr val="000000"/>
                </a:solidFill>
                <a:latin typeface="Garamond" pitchFamily="18" charset="0"/>
              </a:rPr>
              <a:t>wskaźnik zatrudnienia w roku 2020 wyższy niż średnia dla Polski i nie mniejszy niż 90% średniej dla UE</a:t>
            </a:r>
          </a:p>
        </p:txBody>
      </p:sp>
      <p:sp>
        <p:nvSpPr>
          <p:cNvPr id="75806" name="Freeform 30"/>
          <p:cNvSpPr>
            <a:spLocks/>
          </p:cNvSpPr>
          <p:nvPr/>
        </p:nvSpPr>
        <p:spPr bwMode="auto">
          <a:xfrm>
            <a:off x="1692275" y="4602163"/>
            <a:ext cx="4763" cy="719137"/>
          </a:xfrm>
          <a:custGeom>
            <a:avLst/>
            <a:gdLst>
              <a:gd name="T0" fmla="*/ 0 w 3"/>
              <a:gd name="T1" fmla="*/ 0 h 666"/>
              <a:gd name="T2" fmla="*/ 2147483647 w 3"/>
              <a:gd name="T3" fmla="*/ 2147483647 h 66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" h="666">
                <a:moveTo>
                  <a:pt x="0" y="0"/>
                </a:moveTo>
                <a:lnTo>
                  <a:pt x="3" y="666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75807" name="Text Box 31"/>
          <p:cNvSpPr txBox="1">
            <a:spLocks noChangeArrowheads="1"/>
          </p:cNvSpPr>
          <p:nvPr/>
        </p:nvSpPr>
        <p:spPr bwMode="auto">
          <a:xfrm>
            <a:off x="6072188" y="5427663"/>
            <a:ext cx="2951162" cy="1341437"/>
          </a:xfrm>
          <a:prstGeom prst="rect">
            <a:avLst/>
          </a:prstGeom>
          <a:noFill/>
          <a:ln w="31750" algn="ctr">
            <a:solidFill>
              <a:srgbClr val="66FF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10000"/>
              </a:spcBef>
              <a:spcAft>
                <a:spcPct val="10000"/>
              </a:spcAft>
              <a:buFontTx/>
              <a:buNone/>
            </a:pPr>
            <a:r>
              <a:rPr lang="pl-PL" altLang="pl-PL" sz="1500" u="sng" dirty="0">
                <a:solidFill>
                  <a:srgbClr val="0000FF"/>
                </a:solidFill>
                <a:latin typeface="Garamond" pitchFamily="18" charset="0"/>
              </a:rPr>
              <a:t>Miara sukcesu</a:t>
            </a:r>
            <a:r>
              <a:rPr lang="en-GB" altLang="pl-PL" sz="1500" u="sng" dirty="0">
                <a:solidFill>
                  <a:srgbClr val="0000FF"/>
                </a:solidFill>
                <a:latin typeface="Garamond" pitchFamily="18" charset="0"/>
              </a:rPr>
              <a:t>:</a:t>
            </a:r>
          </a:p>
          <a:p>
            <a:pPr algn="ctr" eaLnBrk="1" hangingPunct="1">
              <a:buFontTx/>
              <a:buNone/>
            </a:pPr>
            <a:r>
              <a:rPr lang="pl-PL" altLang="pl-PL" sz="1500" b="0" dirty="0">
                <a:solidFill>
                  <a:srgbClr val="000000"/>
                </a:solidFill>
                <a:latin typeface="Garamond" pitchFamily="18" charset="0"/>
              </a:rPr>
              <a:t>dynamika spadku energochłonności gospodarki, w tym energochłonności transportu, w latach 2013-2020 szybsza niż średnio w Polsce</a:t>
            </a:r>
          </a:p>
        </p:txBody>
      </p:sp>
      <p:sp>
        <p:nvSpPr>
          <p:cNvPr id="75808" name="Freeform 32"/>
          <p:cNvSpPr>
            <a:spLocks/>
          </p:cNvSpPr>
          <p:nvPr/>
        </p:nvSpPr>
        <p:spPr bwMode="auto">
          <a:xfrm>
            <a:off x="7527925" y="4602163"/>
            <a:ext cx="6350" cy="719137"/>
          </a:xfrm>
          <a:custGeom>
            <a:avLst/>
            <a:gdLst>
              <a:gd name="T0" fmla="*/ 2147483647 w 4"/>
              <a:gd name="T1" fmla="*/ 0 h 660"/>
              <a:gd name="T2" fmla="*/ 0 w 4"/>
              <a:gd name="T3" fmla="*/ 2147483647 h 66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" h="660">
                <a:moveTo>
                  <a:pt x="4" y="0"/>
                </a:moveTo>
                <a:lnTo>
                  <a:pt x="0" y="66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75809" name="Freeform 33"/>
          <p:cNvSpPr>
            <a:spLocks/>
          </p:cNvSpPr>
          <p:nvPr/>
        </p:nvSpPr>
        <p:spPr bwMode="auto">
          <a:xfrm>
            <a:off x="4572000" y="4602163"/>
            <a:ext cx="11113" cy="719137"/>
          </a:xfrm>
          <a:custGeom>
            <a:avLst/>
            <a:gdLst>
              <a:gd name="T0" fmla="*/ 2147483647 w 7"/>
              <a:gd name="T1" fmla="*/ 0 h 688"/>
              <a:gd name="T2" fmla="*/ 0 w 7"/>
              <a:gd name="T3" fmla="*/ 2147483647 h 68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" h="688">
                <a:moveTo>
                  <a:pt x="7" y="0"/>
                </a:moveTo>
                <a:lnTo>
                  <a:pt x="0" y="688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75810" name="Rectangle 34"/>
          <p:cNvSpPr>
            <a:spLocks noChangeArrowheads="1"/>
          </p:cNvSpPr>
          <p:nvPr/>
        </p:nvSpPr>
        <p:spPr bwMode="auto">
          <a:xfrm>
            <a:off x="2411413" y="0"/>
            <a:ext cx="6732587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2800" b="1" dirty="0" smtClean="0">
                <a:solidFill>
                  <a:srgbClr val="FFFFFF"/>
                </a:solidFill>
                <a:latin typeface="Garamond" pitchFamily="18" charset="0"/>
              </a:rPr>
              <a:t>Cele Strategii </a:t>
            </a:r>
            <a:r>
              <a:rPr lang="pl-PL" altLang="pl-PL" sz="2800" b="1" dirty="0">
                <a:solidFill>
                  <a:srgbClr val="FFFFFF"/>
                </a:solidFill>
                <a:latin typeface="Garamond" pitchFamily="18" charset="0"/>
              </a:rPr>
              <a:t>POMORSKIE 2020</a:t>
            </a:r>
          </a:p>
        </p:txBody>
      </p:sp>
    </p:spTree>
    <p:extLst>
      <p:ext uri="{BB962C8B-B14F-4D97-AF65-F5344CB8AC3E}">
        <p14:creationId xmlns:p14="http://schemas.microsoft.com/office/powerpoint/2010/main" val="60979532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/>
          <p:cNvSpPr>
            <a:spLocks noChangeArrowheads="1"/>
          </p:cNvSpPr>
          <p:nvPr/>
        </p:nvSpPr>
        <p:spPr bwMode="auto">
          <a:xfrm>
            <a:off x="0" y="981075"/>
            <a:ext cx="9144000" cy="587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5113" indent="-265113" algn="l">
              <a:spcBef>
                <a:spcPct val="20000"/>
              </a:spcBef>
              <a:buChar char="•"/>
              <a:tabLst>
                <a:tab pos="987425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987425" indent="-268288" algn="l">
              <a:spcBef>
                <a:spcPct val="20000"/>
              </a:spcBef>
              <a:buChar char="–"/>
              <a:tabLst>
                <a:tab pos="987425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889125" indent="-457200" algn="l">
              <a:spcBef>
                <a:spcPct val="20000"/>
              </a:spcBef>
              <a:buChar char="•"/>
              <a:tabLst>
                <a:tab pos="987425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2449513" indent="-381000" algn="l">
              <a:spcBef>
                <a:spcPct val="20000"/>
              </a:spcBef>
              <a:buChar char="–"/>
              <a:tabLst>
                <a:tab pos="98742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3009900" indent="-381000" algn="l">
              <a:spcBef>
                <a:spcPct val="20000"/>
              </a:spcBef>
              <a:buChar char="»"/>
              <a:tabLst>
                <a:tab pos="98742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34671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8742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39243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8742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43815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8742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48387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8742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50000"/>
              </a:spcAft>
              <a:buFontTx/>
              <a:buNone/>
            </a:pPr>
            <a:endParaRPr lang="pl-PL" altLang="pl-PL" sz="1800" b="0" i="1" dirty="0">
              <a:solidFill>
                <a:srgbClr val="000000"/>
              </a:solidFill>
              <a:latin typeface="Garamond" pitchFamily="18" charset="0"/>
            </a:endParaRPr>
          </a:p>
        </p:txBody>
      </p:sp>
      <p:graphicFrame>
        <p:nvGraphicFramePr>
          <p:cNvPr id="274897" name="Group 46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284987"/>
              </p:ext>
            </p:extLst>
          </p:nvPr>
        </p:nvGraphicFramePr>
        <p:xfrm>
          <a:off x="935596" y="1556792"/>
          <a:ext cx="7272808" cy="4248475"/>
        </p:xfrm>
        <a:graphic>
          <a:graphicData uri="http://schemas.openxmlformats.org/drawingml/2006/table">
            <a:tbl>
              <a:tblPr/>
              <a:tblGrid>
                <a:gridCol w="7272808"/>
              </a:tblGrid>
              <a:tr h="6069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Zobowiązanie SWP w obszarze edukacji</a:t>
                      </a:r>
                    </a:p>
                  </a:txBody>
                  <a:tcPr marL="89977" marR="89977" marT="46792" marB="467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6069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Kompleksowe wspomaganie rozwoju szkoły</a:t>
                      </a:r>
                    </a:p>
                  </a:txBody>
                  <a:tcPr marL="91416" marR="91416"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9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Uczniowie o specjalnych potrzebach edukacyjnych</a:t>
                      </a:r>
                    </a:p>
                  </a:txBody>
                  <a:tcPr marL="91416" marR="91416"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9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Mechanizm współpracy uczelni ze szkołami</a:t>
                      </a:r>
                    </a:p>
                  </a:txBody>
                  <a:tcPr marL="91416" marR="91416"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9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System monitorowania losów absolwentów</a:t>
                      </a:r>
                    </a:p>
                  </a:txBody>
                  <a:tcPr marL="91416" marR="91416"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9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Sieć dialogu edukacyjnego w regionie</a:t>
                      </a:r>
                    </a:p>
                  </a:txBody>
                  <a:tcPr marL="91416" marR="91416"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9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altLang="pl-P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Regionalny system poradnictwa zawodowego</a:t>
                      </a:r>
                    </a:p>
                  </a:txBody>
                  <a:tcPr marL="91416" marR="91416"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sp>
        <p:nvSpPr>
          <p:cNvPr id="76827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0"/>
            <a:ext cx="6732587" cy="981075"/>
          </a:xfrm>
        </p:spPr>
        <p:txBody>
          <a:bodyPr/>
          <a:lstStyle/>
          <a:p>
            <a:r>
              <a:rPr lang="pl-PL" altLang="pl-PL" sz="2800" b="1" dirty="0" smtClean="0">
                <a:solidFill>
                  <a:schemeClr val="bg1"/>
                </a:solidFill>
                <a:latin typeface="Garamond" pitchFamily="18" charset="0"/>
              </a:rPr>
              <a:t>Strategiczne zobowiązania Regionu</a:t>
            </a:r>
          </a:p>
        </p:txBody>
      </p:sp>
    </p:spTree>
    <p:extLst>
      <p:ext uri="{BB962C8B-B14F-4D97-AF65-F5344CB8AC3E}">
        <p14:creationId xmlns:p14="http://schemas.microsoft.com/office/powerpoint/2010/main" val="160687633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/>
          <p:cNvSpPr>
            <a:spLocks noChangeArrowheads="1"/>
          </p:cNvSpPr>
          <p:nvPr/>
        </p:nvSpPr>
        <p:spPr bwMode="auto">
          <a:xfrm>
            <a:off x="0" y="981075"/>
            <a:ext cx="9144000" cy="587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5113" indent="-265113" algn="l">
              <a:spcBef>
                <a:spcPct val="20000"/>
              </a:spcBef>
              <a:buChar char="•"/>
              <a:tabLst>
                <a:tab pos="987425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987425" indent="-268288" algn="l">
              <a:spcBef>
                <a:spcPct val="20000"/>
              </a:spcBef>
              <a:buChar char="–"/>
              <a:tabLst>
                <a:tab pos="987425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889125" indent="-457200" algn="l">
              <a:spcBef>
                <a:spcPct val="20000"/>
              </a:spcBef>
              <a:buChar char="•"/>
              <a:tabLst>
                <a:tab pos="987425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2449513" indent="-381000" algn="l">
              <a:spcBef>
                <a:spcPct val="20000"/>
              </a:spcBef>
              <a:buChar char="–"/>
              <a:tabLst>
                <a:tab pos="98742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3009900" indent="-381000" algn="l">
              <a:spcBef>
                <a:spcPct val="20000"/>
              </a:spcBef>
              <a:buChar char="»"/>
              <a:tabLst>
                <a:tab pos="98742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34671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8742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39243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8742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43815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8742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48387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8742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50000"/>
              </a:spcAft>
              <a:buFontTx/>
              <a:buNone/>
            </a:pPr>
            <a:endParaRPr lang="pl-PL" altLang="pl-PL" sz="1800" b="0" i="1" dirty="0">
              <a:solidFill>
                <a:srgbClr val="000000"/>
              </a:solidFill>
              <a:latin typeface="Garamond" pitchFamily="18" charset="0"/>
            </a:endParaRPr>
          </a:p>
        </p:txBody>
      </p:sp>
      <p:sp>
        <p:nvSpPr>
          <p:cNvPr id="76827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0"/>
            <a:ext cx="6732587" cy="981075"/>
          </a:xfrm>
        </p:spPr>
        <p:txBody>
          <a:bodyPr/>
          <a:lstStyle/>
          <a:p>
            <a:r>
              <a:rPr lang="pl-PL" altLang="pl-PL" sz="2800" b="1" dirty="0" smtClean="0">
                <a:solidFill>
                  <a:schemeClr val="bg1"/>
                </a:solidFill>
                <a:latin typeface="Garamond" pitchFamily="18" charset="0"/>
              </a:rPr>
              <a:t>Regionalne Programy Strategiczne</a:t>
            </a:r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9420" y="1844824"/>
            <a:ext cx="4290812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650841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4"/>
          <p:cNvSpPr>
            <a:spLocks noChangeArrowheads="1"/>
          </p:cNvSpPr>
          <p:nvPr/>
        </p:nvSpPr>
        <p:spPr bwMode="auto">
          <a:xfrm>
            <a:off x="0" y="981075"/>
            <a:ext cx="9144000" cy="587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5113" indent="-265113" algn="l">
              <a:spcBef>
                <a:spcPct val="20000"/>
              </a:spcBef>
              <a:buChar char="•"/>
              <a:tabLst>
                <a:tab pos="987425" algn="l"/>
              </a:tabLst>
              <a:defRPr sz="3200">
                <a:solidFill>
                  <a:schemeClr val="tx1"/>
                </a:solidFill>
                <a:latin typeface="Arial" charset="0"/>
              </a:defRPr>
            </a:lvl1pPr>
            <a:lvl2pPr marL="987425" indent="-268288" algn="l">
              <a:spcBef>
                <a:spcPct val="20000"/>
              </a:spcBef>
              <a:buChar char="–"/>
              <a:tabLst>
                <a:tab pos="987425" algn="l"/>
              </a:tabLst>
              <a:defRPr sz="2800">
                <a:solidFill>
                  <a:schemeClr val="tx1"/>
                </a:solidFill>
                <a:latin typeface="Arial" charset="0"/>
              </a:defRPr>
            </a:lvl2pPr>
            <a:lvl3pPr marL="1889125" indent="-457200" algn="l">
              <a:spcBef>
                <a:spcPct val="20000"/>
              </a:spcBef>
              <a:buChar char="•"/>
              <a:tabLst>
                <a:tab pos="987425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2449513" indent="-381000" algn="l">
              <a:spcBef>
                <a:spcPct val="20000"/>
              </a:spcBef>
              <a:buChar char="–"/>
              <a:tabLst>
                <a:tab pos="98742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4pPr>
            <a:lvl5pPr marL="3009900" indent="-381000" algn="l">
              <a:spcBef>
                <a:spcPct val="20000"/>
              </a:spcBef>
              <a:buChar char="»"/>
              <a:tabLst>
                <a:tab pos="98742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5pPr>
            <a:lvl6pPr marL="34671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8742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6pPr>
            <a:lvl7pPr marL="39243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8742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7pPr>
            <a:lvl8pPr marL="43815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8742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8pPr>
            <a:lvl9pPr marL="4838700" indent="-381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987425" algn="l"/>
              </a:tabLs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50000"/>
              </a:spcAft>
            </a:pPr>
            <a:endParaRPr lang="pl-PL" altLang="pl-PL" sz="1800" b="0" i="1" dirty="0">
              <a:solidFill>
                <a:srgbClr val="000000"/>
              </a:solidFill>
              <a:latin typeface="Garamond" pitchFamily="18" charset="0"/>
            </a:endParaRPr>
          </a:p>
        </p:txBody>
      </p:sp>
      <p:graphicFrame>
        <p:nvGraphicFramePr>
          <p:cNvPr id="275540" name="Group 8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9529043"/>
              </p:ext>
            </p:extLst>
          </p:nvPr>
        </p:nvGraphicFramePr>
        <p:xfrm>
          <a:off x="468313" y="1398588"/>
          <a:ext cx="8424862" cy="3130549"/>
        </p:xfrm>
        <a:graphic>
          <a:graphicData uri="http://schemas.openxmlformats.org/drawingml/2006/table">
            <a:tbl>
              <a:tblPr/>
              <a:tblGrid>
                <a:gridCol w="5832597"/>
                <a:gridCol w="1224125"/>
                <a:gridCol w="1368140"/>
              </a:tblGrid>
              <a:tr h="87815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Przedsięwzięcie strategiczne w obszarze edukacji</a:t>
                      </a:r>
                    </a:p>
                  </a:txBody>
                  <a:tcPr marL="72004" marR="72004" marT="46785" marB="4678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Wartość </a:t>
                      </a:r>
                      <a:br>
                        <a:rPr kumimoji="0" lang="pl-PL" altLang="pl-PL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</a:br>
                      <a:r>
                        <a:rPr kumimoji="0" lang="pl-PL" altLang="pl-PL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(mln zł)</a:t>
                      </a:r>
                    </a:p>
                  </a:txBody>
                  <a:tcPr marL="72004" marR="72004" marT="46785" marB="4678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Termin realizacji</a:t>
                      </a:r>
                    </a:p>
                  </a:txBody>
                  <a:tcPr marL="72004" marR="72004" marT="46785" marB="46785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56309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altLang="pl-PL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Sieć ponadgimnazjalnych szkół zawodowych</a:t>
                      </a:r>
                    </a:p>
                  </a:txBody>
                  <a:tcPr marL="72004" marR="72004" marT="45705" marB="457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325,9</a:t>
                      </a:r>
                    </a:p>
                  </a:txBody>
                  <a:tcPr marL="72004" marR="72004" marT="45705" marB="457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altLang="pl-PL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2023</a:t>
                      </a:r>
                    </a:p>
                  </a:txBody>
                  <a:tcPr marL="72004" marR="72004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099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Kompleksowe wsparcie szkół i placówek</a:t>
                      </a:r>
                    </a:p>
                  </a:txBody>
                  <a:tcPr marL="72004" marR="72004" marT="45705" marB="457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251,0</a:t>
                      </a:r>
                    </a:p>
                  </a:txBody>
                  <a:tcPr marL="72004" marR="72004" marT="45705" marB="457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2020</a:t>
                      </a:r>
                    </a:p>
                  </a:txBody>
                  <a:tcPr marL="72004" marR="72004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09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altLang="pl-PL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Zdolni z Pomorza</a:t>
                      </a:r>
                    </a:p>
                  </a:txBody>
                  <a:tcPr marL="72004" marR="72004" marT="45705" marB="457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43,9</a:t>
                      </a:r>
                    </a:p>
                  </a:txBody>
                  <a:tcPr marL="72004" marR="72004" marT="45705" marB="457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2023</a:t>
                      </a:r>
                    </a:p>
                  </a:txBody>
                  <a:tcPr marL="72004" marR="72004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099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altLang="pl-PL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RAZEM</a:t>
                      </a:r>
                    </a:p>
                  </a:txBody>
                  <a:tcPr marL="72004" marR="72004" marT="45705" marB="457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620,8</a:t>
                      </a:r>
                    </a:p>
                  </a:txBody>
                  <a:tcPr marL="72004" marR="72004" marT="45705" marB="457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altLang="pl-PL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4" marR="72004"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sp>
        <p:nvSpPr>
          <p:cNvPr id="77853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0"/>
            <a:ext cx="6732587" cy="981075"/>
          </a:xfrm>
        </p:spPr>
        <p:txBody>
          <a:bodyPr/>
          <a:lstStyle/>
          <a:p>
            <a:r>
              <a:rPr lang="pl-PL" altLang="pl-PL" sz="2800" b="1" dirty="0" smtClean="0">
                <a:solidFill>
                  <a:schemeClr val="bg1"/>
                </a:solidFill>
                <a:latin typeface="Garamond" pitchFamily="18" charset="0"/>
              </a:rPr>
              <a:t>RPS Aktywni Pomorzanie</a:t>
            </a:r>
          </a:p>
        </p:txBody>
      </p:sp>
      <p:pic>
        <p:nvPicPr>
          <p:cNvPr id="5" name="Picture 2" descr="C:\Users\bkozicki\AppData\Local\Microsoft\Windows\Temporary Internet Files\Content.Outlook\QH3SWK3Y\Aktywni pomorzanie_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5733256"/>
            <a:ext cx="3331569" cy="8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8460529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179512" y="2213843"/>
            <a:ext cx="8784976" cy="2447925"/>
          </a:xfrm>
          <a:prstGeom prst="rightArrow">
            <a:avLst>
              <a:gd name="adj1" fmla="val 50000"/>
              <a:gd name="adj2" fmla="val 67656"/>
            </a:avLst>
          </a:prstGeom>
          <a:solidFill>
            <a:srgbClr val="C0C0C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00" b="0" dirty="0">
              <a:solidFill>
                <a:srgbClr val="000000"/>
              </a:solidFill>
            </a:endParaRPr>
          </a:p>
        </p:txBody>
      </p:sp>
      <p:sp>
        <p:nvSpPr>
          <p:cNvPr id="221189" name="AutoShape 5"/>
          <p:cNvSpPr>
            <a:spLocks noChangeArrowheads="1"/>
          </p:cNvSpPr>
          <p:nvPr/>
        </p:nvSpPr>
        <p:spPr bwMode="auto">
          <a:xfrm>
            <a:off x="5795987" y="2996481"/>
            <a:ext cx="1584325" cy="865187"/>
          </a:xfrm>
          <a:prstGeom prst="roundRect">
            <a:avLst>
              <a:gd name="adj" fmla="val 16667"/>
            </a:avLst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rgbClr val="000000"/>
                </a:solidFill>
                <a:latin typeface="Garamond" pitchFamily="18" charset="0"/>
              </a:rPr>
              <a:t>RPO WP</a:t>
            </a:r>
          </a:p>
        </p:txBody>
      </p:sp>
      <p:sp>
        <p:nvSpPr>
          <p:cNvPr id="221190" name="AutoShape 6"/>
          <p:cNvSpPr>
            <a:spLocks noChangeArrowheads="1"/>
          </p:cNvSpPr>
          <p:nvPr/>
        </p:nvSpPr>
        <p:spPr bwMode="auto">
          <a:xfrm>
            <a:off x="5076056" y="1926506"/>
            <a:ext cx="1439862" cy="143986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FFFF99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221191" name="AutoShape 7"/>
          <p:cNvSpPr>
            <a:spLocks noChangeArrowheads="1"/>
          </p:cNvSpPr>
          <p:nvPr/>
        </p:nvSpPr>
        <p:spPr bwMode="auto">
          <a:xfrm rot="10800000">
            <a:off x="5080818" y="3501306"/>
            <a:ext cx="1439863" cy="143986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7817" y="5400"/>
                  <a:pt x="5400" y="7817"/>
                  <a:pt x="540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rgbClr val="FFFF99"/>
          </a:solidFill>
          <a:ln w="9525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79879" name="Rectangle 9"/>
          <p:cNvSpPr>
            <a:spLocks noChangeArrowheads="1"/>
          </p:cNvSpPr>
          <p:nvPr/>
        </p:nvSpPr>
        <p:spPr bwMode="auto">
          <a:xfrm>
            <a:off x="2411413" y="0"/>
            <a:ext cx="6732587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2800" b="1" dirty="0">
                <a:solidFill>
                  <a:srgbClr val="FFFFFF"/>
                </a:solidFill>
                <a:latin typeface="Garamond" pitchFamily="18" charset="0"/>
              </a:rPr>
              <a:t>Strategia – RPS – RPO WP</a:t>
            </a:r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467544" y="3006006"/>
            <a:ext cx="1584325" cy="86518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2400" dirty="0">
                <a:solidFill>
                  <a:srgbClr val="000000"/>
                </a:solidFill>
                <a:latin typeface="Garamond" pitchFamily="18" charset="0"/>
              </a:rPr>
              <a:t>SRWP</a:t>
            </a:r>
          </a:p>
        </p:txBody>
      </p:sp>
      <p:pic>
        <p:nvPicPr>
          <p:cNvPr id="19" name="Picture 2" descr="C:\Users\bkozicki\AppData\Local\Microsoft\Windows\Temporary Internet Files\Content.Outlook\QH3SWK3Y\Aktywni pomorzanie_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2559" y="3006204"/>
            <a:ext cx="3331569" cy="8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326540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75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221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75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21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75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000"/>
                                        <p:tgtEl>
                                          <p:spTgt spid="221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 animBg="1"/>
      <p:bldP spid="221189" grpId="0" animBg="1"/>
      <p:bldP spid="221190" grpId="0" animBg="1"/>
      <p:bldP spid="221191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11413" y="0"/>
            <a:ext cx="6732587" cy="981075"/>
          </a:xfrm>
        </p:spPr>
        <p:txBody>
          <a:bodyPr/>
          <a:lstStyle/>
          <a:p>
            <a:r>
              <a:rPr lang="pl-PL" altLang="pl-PL" sz="2800" b="1" dirty="0" smtClean="0">
                <a:solidFill>
                  <a:schemeClr val="bg1"/>
                </a:solidFill>
                <a:latin typeface="Garamond" pitchFamily="18" charset="0"/>
              </a:rPr>
              <a:t>RPO WP w systemie programowania</a:t>
            </a:r>
          </a:p>
        </p:txBody>
      </p:sp>
      <p:grpSp>
        <p:nvGrpSpPr>
          <p:cNvPr id="2" name="Grupa 1"/>
          <p:cNvGrpSpPr>
            <a:grpSpLocks/>
          </p:cNvGrpSpPr>
          <p:nvPr/>
        </p:nvGrpSpPr>
        <p:grpSpPr bwMode="auto">
          <a:xfrm>
            <a:off x="214313" y="1577975"/>
            <a:ext cx="8682037" cy="4454525"/>
            <a:chOff x="77788" y="1196975"/>
            <a:chExt cx="8874125" cy="4695825"/>
          </a:xfrm>
        </p:grpSpPr>
        <p:grpSp>
          <p:nvGrpSpPr>
            <p:cNvPr id="78852" name="Group 32"/>
            <p:cNvGrpSpPr>
              <a:grpSpLocks/>
            </p:cNvGrpSpPr>
            <p:nvPr/>
          </p:nvGrpSpPr>
          <p:grpSpPr bwMode="auto">
            <a:xfrm>
              <a:off x="6575425" y="1484313"/>
              <a:ext cx="1295400" cy="1439862"/>
              <a:chOff x="3606" y="981"/>
              <a:chExt cx="816" cy="907"/>
            </a:xfrm>
          </p:grpSpPr>
          <p:sp>
            <p:nvSpPr>
              <p:cNvPr id="78878" name="Line 30"/>
              <p:cNvSpPr>
                <a:spLocks noChangeShapeType="1"/>
              </p:cNvSpPr>
              <p:nvPr/>
            </p:nvSpPr>
            <p:spPr bwMode="auto">
              <a:xfrm>
                <a:off x="3606" y="981"/>
                <a:ext cx="816" cy="0"/>
              </a:xfrm>
              <a:prstGeom prst="line">
                <a:avLst/>
              </a:prstGeom>
              <a:noFill/>
              <a:ln w="38100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pl-PL" dirty="0"/>
              </a:p>
            </p:txBody>
          </p:sp>
          <p:sp>
            <p:nvSpPr>
              <p:cNvPr id="78879" name="Line 31"/>
              <p:cNvSpPr>
                <a:spLocks noChangeShapeType="1"/>
              </p:cNvSpPr>
              <p:nvPr/>
            </p:nvSpPr>
            <p:spPr bwMode="auto">
              <a:xfrm>
                <a:off x="4422" y="981"/>
                <a:ext cx="0" cy="907"/>
              </a:xfrm>
              <a:prstGeom prst="line">
                <a:avLst/>
              </a:prstGeom>
              <a:noFill/>
              <a:ln w="38100">
                <a:solidFill>
                  <a:srgbClr val="80008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pl-PL" dirty="0"/>
              </a:p>
            </p:txBody>
          </p:sp>
        </p:grpSp>
        <p:sp>
          <p:nvSpPr>
            <p:cNvPr id="78853" name="Text Box 4"/>
            <p:cNvSpPr txBox="1">
              <a:spLocks noChangeArrowheads="1"/>
            </p:cNvSpPr>
            <p:nvPr/>
          </p:nvSpPr>
          <p:spPr bwMode="auto">
            <a:xfrm>
              <a:off x="3303588" y="2867025"/>
              <a:ext cx="2255837" cy="782466"/>
            </a:xfrm>
            <a:prstGeom prst="rect">
              <a:avLst/>
            </a:prstGeom>
            <a:gradFill rotWithShape="1"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pl-PL" altLang="pl-PL" sz="2000" dirty="0">
                  <a:solidFill>
                    <a:srgbClr val="000000"/>
                  </a:solidFill>
                  <a:latin typeface="Garamond" pitchFamily="18" charset="0"/>
                </a:rPr>
                <a:t>RPO WP </a:t>
              </a:r>
              <a:br>
                <a:rPr lang="pl-PL" altLang="pl-PL" sz="2000" dirty="0">
                  <a:solidFill>
                    <a:srgbClr val="000000"/>
                  </a:solidFill>
                  <a:latin typeface="Garamond" pitchFamily="18" charset="0"/>
                </a:rPr>
              </a:br>
              <a:r>
                <a:rPr lang="pl-PL" altLang="pl-PL" sz="2000" dirty="0">
                  <a:solidFill>
                    <a:srgbClr val="000000"/>
                  </a:solidFill>
                  <a:latin typeface="Garamond" pitchFamily="18" charset="0"/>
                </a:rPr>
                <a:t>2014-2020</a:t>
              </a:r>
            </a:p>
          </p:txBody>
        </p:sp>
        <p:grpSp>
          <p:nvGrpSpPr>
            <p:cNvPr id="78854" name="Group 16"/>
            <p:cNvGrpSpPr>
              <a:grpSpLocks/>
            </p:cNvGrpSpPr>
            <p:nvPr/>
          </p:nvGrpSpPr>
          <p:grpSpPr bwMode="auto">
            <a:xfrm>
              <a:off x="3998913" y="2035175"/>
              <a:ext cx="792162" cy="720725"/>
              <a:chOff x="1066" y="1344"/>
              <a:chExt cx="499" cy="454"/>
            </a:xfrm>
          </p:grpSpPr>
          <p:sp>
            <p:nvSpPr>
              <p:cNvPr id="78875" name="AutoShape 5"/>
              <p:cNvSpPr>
                <a:spLocks noChangeArrowheads="1"/>
              </p:cNvSpPr>
              <p:nvPr/>
            </p:nvSpPr>
            <p:spPr bwMode="auto">
              <a:xfrm>
                <a:off x="1066" y="1344"/>
                <a:ext cx="136" cy="454"/>
              </a:xfrm>
              <a:prstGeom prst="downArrow">
                <a:avLst>
                  <a:gd name="adj1" fmla="val 50000"/>
                  <a:gd name="adj2" fmla="val 83456"/>
                </a:avLst>
              </a:prstGeom>
              <a:solidFill>
                <a:srgbClr val="FF0000"/>
              </a:solidFill>
              <a:ln w="9525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l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pl-PL" altLang="pl-PL" sz="2800" dirty="0">
                  <a:solidFill>
                    <a:srgbClr val="000000"/>
                  </a:solidFill>
                  <a:latin typeface="Garamond" pitchFamily="18" charset="0"/>
                </a:endParaRPr>
              </a:p>
            </p:txBody>
          </p:sp>
          <p:sp>
            <p:nvSpPr>
              <p:cNvPr id="78876" name="AutoShape 6"/>
              <p:cNvSpPr>
                <a:spLocks noChangeArrowheads="1"/>
              </p:cNvSpPr>
              <p:nvPr/>
            </p:nvSpPr>
            <p:spPr bwMode="auto">
              <a:xfrm>
                <a:off x="1247" y="1344"/>
                <a:ext cx="136" cy="454"/>
              </a:xfrm>
              <a:prstGeom prst="downArrow">
                <a:avLst>
                  <a:gd name="adj1" fmla="val 50000"/>
                  <a:gd name="adj2" fmla="val 83456"/>
                </a:avLst>
              </a:prstGeom>
              <a:solidFill>
                <a:srgbClr val="FF0000"/>
              </a:solidFill>
              <a:ln w="9525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l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pl-PL" altLang="pl-PL" sz="2800" dirty="0">
                  <a:solidFill>
                    <a:srgbClr val="000000"/>
                  </a:solidFill>
                  <a:latin typeface="Garamond" pitchFamily="18" charset="0"/>
                </a:endParaRPr>
              </a:p>
            </p:txBody>
          </p:sp>
          <p:sp>
            <p:nvSpPr>
              <p:cNvPr id="78877" name="AutoShape 7"/>
              <p:cNvSpPr>
                <a:spLocks noChangeArrowheads="1"/>
              </p:cNvSpPr>
              <p:nvPr/>
            </p:nvSpPr>
            <p:spPr bwMode="auto">
              <a:xfrm>
                <a:off x="1429" y="1344"/>
                <a:ext cx="136" cy="454"/>
              </a:xfrm>
              <a:prstGeom prst="downArrow">
                <a:avLst>
                  <a:gd name="adj1" fmla="val 50000"/>
                  <a:gd name="adj2" fmla="val 83456"/>
                </a:avLst>
              </a:prstGeom>
              <a:solidFill>
                <a:srgbClr val="FF0000"/>
              </a:solidFill>
              <a:ln w="9525" algn="ctr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l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pl-PL" altLang="pl-PL" sz="2800" dirty="0">
                  <a:solidFill>
                    <a:srgbClr val="000000"/>
                  </a:solidFill>
                  <a:latin typeface="Garamond" pitchFamily="18" charset="0"/>
                </a:endParaRPr>
              </a:p>
            </p:txBody>
          </p:sp>
        </p:grpSp>
        <p:sp>
          <p:nvSpPr>
            <p:cNvPr id="78855" name="Text Box 8"/>
            <p:cNvSpPr txBox="1">
              <a:spLocks noChangeArrowheads="1"/>
            </p:cNvSpPr>
            <p:nvPr/>
          </p:nvSpPr>
          <p:spPr bwMode="auto">
            <a:xfrm>
              <a:off x="2283169" y="1196975"/>
              <a:ext cx="4272864" cy="778677"/>
            </a:xfrm>
            <a:prstGeom prst="rect">
              <a:avLst/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pl-PL" altLang="pl-PL" sz="2400" dirty="0">
                  <a:solidFill>
                    <a:srgbClr val="000000"/>
                  </a:solidFill>
                  <a:latin typeface="Garamond" pitchFamily="18" charset="0"/>
                </a:rPr>
                <a:t>UE 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pl-PL" altLang="pl-PL" sz="1800" dirty="0">
                  <a:solidFill>
                    <a:srgbClr val="000000"/>
                  </a:solidFill>
                  <a:latin typeface="Garamond" pitchFamily="18" charset="0"/>
                </a:rPr>
                <a:t>regulacje, cele EU 2020, Posinione Paper</a:t>
              </a:r>
            </a:p>
          </p:txBody>
        </p:sp>
        <p:grpSp>
          <p:nvGrpSpPr>
            <p:cNvPr id="78856" name="Group 15"/>
            <p:cNvGrpSpPr>
              <a:grpSpLocks/>
            </p:cNvGrpSpPr>
            <p:nvPr/>
          </p:nvGrpSpPr>
          <p:grpSpPr bwMode="auto">
            <a:xfrm rot="5400000">
              <a:off x="2419350" y="2968625"/>
              <a:ext cx="795338" cy="782638"/>
              <a:chOff x="2471" y="2251"/>
              <a:chExt cx="501" cy="545"/>
            </a:xfrm>
          </p:grpSpPr>
          <p:sp>
            <p:nvSpPr>
              <p:cNvPr id="78872" name="AutoShape 9"/>
              <p:cNvSpPr>
                <a:spLocks noChangeArrowheads="1"/>
              </p:cNvSpPr>
              <p:nvPr/>
            </p:nvSpPr>
            <p:spPr bwMode="auto">
              <a:xfrm flipV="1">
                <a:off x="2471" y="2251"/>
                <a:ext cx="137" cy="545"/>
              </a:xfrm>
              <a:prstGeom prst="downArrow">
                <a:avLst>
                  <a:gd name="adj1" fmla="val 50000"/>
                  <a:gd name="adj2" fmla="val 99453"/>
                </a:avLst>
              </a:prstGeom>
              <a:solidFill>
                <a:schemeClr val="accent2"/>
              </a:solidFill>
              <a:ln w="9525" algn="ctr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>
                <a:lvl1pPr algn="l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pl-PL" altLang="pl-PL" sz="2800" dirty="0">
                  <a:solidFill>
                    <a:srgbClr val="000000"/>
                  </a:solidFill>
                  <a:latin typeface="Garamond" pitchFamily="18" charset="0"/>
                </a:endParaRPr>
              </a:p>
            </p:txBody>
          </p:sp>
          <p:sp>
            <p:nvSpPr>
              <p:cNvPr id="78873" name="AutoShape 10"/>
              <p:cNvSpPr>
                <a:spLocks noChangeArrowheads="1"/>
              </p:cNvSpPr>
              <p:nvPr/>
            </p:nvSpPr>
            <p:spPr bwMode="auto">
              <a:xfrm flipV="1">
                <a:off x="2653" y="2251"/>
                <a:ext cx="137" cy="545"/>
              </a:xfrm>
              <a:prstGeom prst="downArrow">
                <a:avLst>
                  <a:gd name="adj1" fmla="val 50000"/>
                  <a:gd name="adj2" fmla="val 99453"/>
                </a:avLst>
              </a:prstGeom>
              <a:solidFill>
                <a:schemeClr val="accent2"/>
              </a:solidFill>
              <a:ln w="9525" algn="ctr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>
                <a:lvl1pPr algn="l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pl-PL" altLang="pl-PL" sz="2800" dirty="0">
                  <a:solidFill>
                    <a:srgbClr val="000000"/>
                  </a:solidFill>
                  <a:latin typeface="Garamond" pitchFamily="18" charset="0"/>
                </a:endParaRPr>
              </a:p>
            </p:txBody>
          </p:sp>
          <p:sp>
            <p:nvSpPr>
              <p:cNvPr id="78874" name="AutoShape 11"/>
              <p:cNvSpPr>
                <a:spLocks noChangeArrowheads="1"/>
              </p:cNvSpPr>
              <p:nvPr/>
            </p:nvSpPr>
            <p:spPr bwMode="auto">
              <a:xfrm flipV="1">
                <a:off x="2835" y="2251"/>
                <a:ext cx="137" cy="545"/>
              </a:xfrm>
              <a:prstGeom prst="downArrow">
                <a:avLst>
                  <a:gd name="adj1" fmla="val 50000"/>
                  <a:gd name="adj2" fmla="val 99453"/>
                </a:avLst>
              </a:prstGeom>
              <a:solidFill>
                <a:schemeClr val="accent2"/>
              </a:solidFill>
              <a:ln w="9525" algn="ctr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rot="10800000" wrap="none" anchor="ctr"/>
              <a:lstStyle>
                <a:lvl1pPr algn="l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pl-PL" altLang="pl-PL" sz="2800" dirty="0">
                  <a:solidFill>
                    <a:srgbClr val="000000"/>
                  </a:solidFill>
                  <a:latin typeface="Garamond" pitchFamily="18" charset="0"/>
                </a:endParaRPr>
              </a:p>
            </p:txBody>
          </p:sp>
        </p:grpSp>
        <p:sp>
          <p:nvSpPr>
            <p:cNvPr id="78857" name="Text Box 13"/>
            <p:cNvSpPr txBox="1">
              <a:spLocks noChangeArrowheads="1"/>
            </p:cNvSpPr>
            <p:nvPr/>
          </p:nvSpPr>
          <p:spPr bwMode="auto">
            <a:xfrm>
              <a:off x="79375" y="2955925"/>
              <a:ext cx="2233613" cy="831850"/>
            </a:xfrm>
            <a:prstGeom prst="rect">
              <a:avLst/>
            </a:prstGeom>
            <a:solidFill>
              <a:srgbClr val="99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pl-PL" altLang="pl-PL" sz="1200" dirty="0">
                <a:solidFill>
                  <a:srgbClr val="000000"/>
                </a:solidFill>
                <a:latin typeface="Garamond" pitchFamily="18" charset="0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pl-PL" altLang="pl-PL" sz="2400" dirty="0">
                  <a:solidFill>
                    <a:srgbClr val="000000"/>
                  </a:solidFill>
                  <a:latin typeface="Garamond" pitchFamily="18" charset="0"/>
                </a:rPr>
                <a:t>POMORSKIE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endParaRPr lang="pl-PL" altLang="pl-PL" sz="1200" dirty="0">
                <a:solidFill>
                  <a:srgbClr val="000000"/>
                </a:solidFill>
                <a:latin typeface="Garamond" pitchFamily="18" charset="0"/>
              </a:endParaRPr>
            </a:p>
          </p:txBody>
        </p:sp>
        <p:sp>
          <p:nvSpPr>
            <p:cNvPr id="78858" name="Text Box 14"/>
            <p:cNvSpPr txBox="1">
              <a:spLocks noChangeArrowheads="1"/>
            </p:cNvSpPr>
            <p:nvPr/>
          </p:nvSpPr>
          <p:spPr bwMode="auto">
            <a:xfrm>
              <a:off x="6575425" y="2970213"/>
              <a:ext cx="2376488" cy="778677"/>
            </a:xfrm>
            <a:prstGeom prst="rect">
              <a:avLst/>
            </a:prstGeom>
            <a:solidFill>
              <a:srgbClr val="66FF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pl-PL" altLang="pl-PL" sz="2400" dirty="0">
                  <a:solidFill>
                    <a:srgbClr val="000000"/>
                  </a:solidFill>
                  <a:latin typeface="Garamond" pitchFamily="18" charset="0"/>
                </a:rPr>
                <a:t>MiIR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pl-PL" altLang="pl-PL" sz="1800" dirty="0">
                  <a:solidFill>
                    <a:srgbClr val="000000"/>
                  </a:solidFill>
                  <a:latin typeface="Garamond" pitchFamily="18" charset="0"/>
                </a:rPr>
                <a:t>Umowa Partnerstwa </a:t>
              </a:r>
            </a:p>
          </p:txBody>
        </p:sp>
        <p:grpSp>
          <p:nvGrpSpPr>
            <p:cNvPr id="78859" name="Group 17"/>
            <p:cNvGrpSpPr>
              <a:grpSpLocks/>
            </p:cNvGrpSpPr>
            <p:nvPr/>
          </p:nvGrpSpPr>
          <p:grpSpPr bwMode="auto">
            <a:xfrm rot="-5400000">
              <a:off x="5685632" y="3007519"/>
              <a:ext cx="795337" cy="720725"/>
              <a:chOff x="2471" y="2251"/>
              <a:chExt cx="501" cy="545"/>
            </a:xfrm>
          </p:grpSpPr>
          <p:sp>
            <p:nvSpPr>
              <p:cNvPr id="78869" name="AutoShape 18"/>
              <p:cNvSpPr>
                <a:spLocks noChangeArrowheads="1"/>
              </p:cNvSpPr>
              <p:nvPr/>
            </p:nvSpPr>
            <p:spPr bwMode="auto">
              <a:xfrm flipV="1">
                <a:off x="2471" y="2251"/>
                <a:ext cx="137" cy="545"/>
              </a:xfrm>
              <a:prstGeom prst="downArrow">
                <a:avLst>
                  <a:gd name="adj1" fmla="val 50000"/>
                  <a:gd name="adj2" fmla="val 99453"/>
                </a:avLst>
              </a:prstGeom>
              <a:solidFill>
                <a:srgbClr val="00FF00"/>
              </a:solidFill>
              <a:ln w="9525" algn="ctr">
                <a:solidFill>
                  <a:srgbClr val="00FF00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>
                <a:lvl1pPr algn="l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pl-PL" altLang="pl-PL" sz="2800" dirty="0">
                  <a:solidFill>
                    <a:srgbClr val="000000"/>
                  </a:solidFill>
                  <a:latin typeface="Garamond" pitchFamily="18" charset="0"/>
                </a:endParaRPr>
              </a:p>
            </p:txBody>
          </p:sp>
          <p:sp>
            <p:nvSpPr>
              <p:cNvPr id="78870" name="AutoShape 19"/>
              <p:cNvSpPr>
                <a:spLocks noChangeArrowheads="1"/>
              </p:cNvSpPr>
              <p:nvPr/>
            </p:nvSpPr>
            <p:spPr bwMode="auto">
              <a:xfrm flipV="1">
                <a:off x="2653" y="2251"/>
                <a:ext cx="137" cy="545"/>
              </a:xfrm>
              <a:prstGeom prst="downArrow">
                <a:avLst>
                  <a:gd name="adj1" fmla="val 50000"/>
                  <a:gd name="adj2" fmla="val 99453"/>
                </a:avLst>
              </a:prstGeom>
              <a:solidFill>
                <a:srgbClr val="00FF00"/>
              </a:solidFill>
              <a:ln w="9525" algn="ctr">
                <a:solidFill>
                  <a:srgbClr val="00FF00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>
                <a:lvl1pPr algn="l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pl-PL" altLang="pl-PL" sz="2800" dirty="0">
                  <a:solidFill>
                    <a:srgbClr val="000000"/>
                  </a:solidFill>
                  <a:latin typeface="Garamond" pitchFamily="18" charset="0"/>
                </a:endParaRPr>
              </a:p>
            </p:txBody>
          </p:sp>
          <p:sp>
            <p:nvSpPr>
              <p:cNvPr id="78871" name="AutoShape 20"/>
              <p:cNvSpPr>
                <a:spLocks noChangeArrowheads="1"/>
              </p:cNvSpPr>
              <p:nvPr/>
            </p:nvSpPr>
            <p:spPr bwMode="auto">
              <a:xfrm flipV="1">
                <a:off x="2835" y="2251"/>
                <a:ext cx="137" cy="545"/>
              </a:xfrm>
              <a:prstGeom prst="downArrow">
                <a:avLst>
                  <a:gd name="adj1" fmla="val 50000"/>
                  <a:gd name="adj2" fmla="val 99453"/>
                </a:avLst>
              </a:prstGeom>
              <a:solidFill>
                <a:srgbClr val="00FF00"/>
              </a:solidFill>
              <a:ln w="9525" algn="ctr">
                <a:solidFill>
                  <a:srgbClr val="00FF00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>
                <a:lvl1pPr algn="l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pl-PL" altLang="pl-PL" sz="2800" dirty="0">
                  <a:solidFill>
                    <a:srgbClr val="000000"/>
                  </a:solidFill>
                  <a:latin typeface="Garamond" pitchFamily="18" charset="0"/>
                </a:endParaRPr>
              </a:p>
            </p:txBody>
          </p:sp>
        </p:grpSp>
        <p:sp>
          <p:nvSpPr>
            <p:cNvPr id="78860" name="Text Box 21"/>
            <p:cNvSpPr txBox="1">
              <a:spLocks noChangeArrowheads="1"/>
            </p:cNvSpPr>
            <p:nvPr/>
          </p:nvSpPr>
          <p:spPr bwMode="auto">
            <a:xfrm>
              <a:off x="6575425" y="3906838"/>
              <a:ext cx="1150938" cy="376237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pl-PL" altLang="pl-PL" sz="1800" dirty="0">
                  <a:solidFill>
                    <a:srgbClr val="000000"/>
                  </a:solidFill>
                  <a:latin typeface="Garamond" pitchFamily="18" charset="0"/>
                </a:rPr>
                <a:t>16 RPO </a:t>
              </a:r>
            </a:p>
          </p:txBody>
        </p:sp>
        <p:sp>
          <p:nvSpPr>
            <p:cNvPr id="78861" name="Text Box 22"/>
            <p:cNvSpPr txBox="1">
              <a:spLocks noChangeArrowheads="1"/>
            </p:cNvSpPr>
            <p:nvPr/>
          </p:nvSpPr>
          <p:spPr bwMode="auto">
            <a:xfrm>
              <a:off x="7799388" y="4914900"/>
              <a:ext cx="1150937" cy="376238"/>
            </a:xfrm>
            <a:prstGeom prst="rect">
              <a:avLst/>
            </a:prstGeom>
            <a:solidFill>
              <a:srgbClr val="CC990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pl-PL" altLang="pl-PL" sz="1800" dirty="0">
                  <a:solidFill>
                    <a:srgbClr val="000000"/>
                  </a:solidFill>
                  <a:latin typeface="Garamond" pitchFamily="18" charset="0"/>
                </a:rPr>
                <a:t>PO PT </a:t>
              </a:r>
            </a:p>
          </p:txBody>
        </p:sp>
        <p:sp>
          <p:nvSpPr>
            <p:cNvPr id="78862" name="Text Box 23"/>
            <p:cNvSpPr txBox="1">
              <a:spLocks noChangeArrowheads="1"/>
            </p:cNvSpPr>
            <p:nvPr/>
          </p:nvSpPr>
          <p:spPr bwMode="auto">
            <a:xfrm>
              <a:off x="6575425" y="4914900"/>
              <a:ext cx="1150938" cy="376238"/>
            </a:xfrm>
            <a:prstGeom prst="rect">
              <a:avLst/>
            </a:prstGeom>
            <a:solidFill>
              <a:srgbClr val="FF505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pl-PL" altLang="pl-PL" sz="1800" dirty="0">
                  <a:solidFill>
                    <a:srgbClr val="000000"/>
                  </a:solidFill>
                  <a:latin typeface="Garamond" pitchFamily="18" charset="0"/>
                </a:rPr>
                <a:t>PO PC </a:t>
              </a:r>
            </a:p>
          </p:txBody>
        </p:sp>
        <p:sp>
          <p:nvSpPr>
            <p:cNvPr id="34830" name="Text Box 24"/>
            <p:cNvSpPr txBox="1">
              <a:spLocks noChangeArrowheads="1"/>
            </p:cNvSpPr>
            <p:nvPr/>
          </p:nvSpPr>
          <p:spPr bwMode="auto">
            <a:xfrm>
              <a:off x="7799851" y="3906363"/>
              <a:ext cx="1150440" cy="37653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>
                <a:defRPr sz="2800" b="1">
                  <a:solidFill>
                    <a:schemeClr val="bg1"/>
                  </a:solidFill>
                  <a:latin typeface="Garamond" pitchFamily="18" charset="0"/>
                </a:defRPr>
              </a:lvl1pPr>
              <a:lvl2pPr marL="742950" indent="-285750">
                <a:defRPr sz="2800" b="1">
                  <a:solidFill>
                    <a:schemeClr val="bg1"/>
                  </a:solidFill>
                  <a:latin typeface="Garamond" pitchFamily="18" charset="0"/>
                </a:defRPr>
              </a:lvl2pPr>
              <a:lvl3pPr marL="1143000" indent="-228600">
                <a:defRPr sz="2800" b="1">
                  <a:solidFill>
                    <a:schemeClr val="bg1"/>
                  </a:solidFill>
                  <a:latin typeface="Garamond" pitchFamily="18" charset="0"/>
                </a:defRPr>
              </a:lvl3pPr>
              <a:lvl4pPr marL="1600200" indent="-228600">
                <a:defRPr sz="2800" b="1">
                  <a:solidFill>
                    <a:schemeClr val="bg1"/>
                  </a:solidFill>
                  <a:latin typeface="Garamond" pitchFamily="18" charset="0"/>
                </a:defRPr>
              </a:lvl4pPr>
              <a:lvl5pPr marL="2057400" indent="-228600">
                <a:defRPr sz="2800" b="1">
                  <a:solidFill>
                    <a:schemeClr val="bg1"/>
                  </a:solidFill>
                  <a:latin typeface="Garamond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Garamond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Garamond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Garamond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bg1"/>
                  </a:solidFill>
                  <a:latin typeface="Garamond" pitchFamily="18" charset="0"/>
                </a:defRPr>
              </a:lvl9pPr>
            </a:lstStyle>
            <a:p>
              <a:pPr>
                <a:defRPr/>
              </a:pPr>
              <a:r>
                <a:rPr lang="pl-PL" altLang="pl-PL" sz="1800" dirty="0" smtClean="0">
                  <a:solidFill>
                    <a:srgbClr val="000000"/>
                  </a:solidFill>
                </a:rPr>
                <a:t>PO IŚ </a:t>
              </a:r>
            </a:p>
          </p:txBody>
        </p:sp>
        <p:sp>
          <p:nvSpPr>
            <p:cNvPr id="78864" name="Text Box 25"/>
            <p:cNvSpPr txBox="1">
              <a:spLocks noChangeArrowheads="1"/>
            </p:cNvSpPr>
            <p:nvPr/>
          </p:nvSpPr>
          <p:spPr bwMode="auto">
            <a:xfrm>
              <a:off x="6575425" y="4410075"/>
              <a:ext cx="1150938" cy="376238"/>
            </a:xfrm>
            <a:prstGeom prst="rect">
              <a:avLst/>
            </a:prstGeom>
            <a:solidFill>
              <a:srgbClr val="66FF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pl-PL" altLang="pl-PL" sz="1800" dirty="0">
                  <a:solidFill>
                    <a:srgbClr val="000000"/>
                  </a:solidFill>
                  <a:latin typeface="Garamond" pitchFamily="18" charset="0"/>
                </a:rPr>
                <a:t>PO IR </a:t>
              </a:r>
            </a:p>
          </p:txBody>
        </p:sp>
        <p:sp>
          <p:nvSpPr>
            <p:cNvPr id="78865" name="Text Box 26"/>
            <p:cNvSpPr txBox="1">
              <a:spLocks noChangeArrowheads="1"/>
            </p:cNvSpPr>
            <p:nvPr/>
          </p:nvSpPr>
          <p:spPr bwMode="auto">
            <a:xfrm>
              <a:off x="7799388" y="4410075"/>
              <a:ext cx="1150937" cy="376238"/>
            </a:xfrm>
            <a:prstGeom prst="rect">
              <a:avLst/>
            </a:prstGeom>
            <a:solidFill>
              <a:srgbClr val="FF99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pl-PL" altLang="pl-PL" sz="1800" dirty="0">
                  <a:solidFill>
                    <a:srgbClr val="000000"/>
                  </a:solidFill>
                  <a:latin typeface="Garamond" pitchFamily="18" charset="0"/>
                </a:rPr>
                <a:t>PO WER </a:t>
              </a:r>
            </a:p>
          </p:txBody>
        </p:sp>
        <p:sp>
          <p:nvSpPr>
            <p:cNvPr id="78866" name="Text Box 27"/>
            <p:cNvSpPr txBox="1">
              <a:spLocks noChangeArrowheads="1"/>
            </p:cNvSpPr>
            <p:nvPr/>
          </p:nvSpPr>
          <p:spPr bwMode="auto">
            <a:xfrm>
              <a:off x="6575425" y="5418138"/>
              <a:ext cx="1150938" cy="376237"/>
            </a:xfrm>
            <a:prstGeom prst="rect">
              <a:avLst/>
            </a:prstGeom>
            <a:solidFill>
              <a:srgbClr val="00B05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pl-PL" altLang="pl-PL" sz="1800" dirty="0">
                  <a:solidFill>
                    <a:srgbClr val="000000"/>
                  </a:solidFill>
                  <a:latin typeface="Garamond" pitchFamily="18" charset="0"/>
                </a:rPr>
                <a:t>PROW </a:t>
              </a:r>
            </a:p>
          </p:txBody>
        </p:sp>
        <p:sp>
          <p:nvSpPr>
            <p:cNvPr id="78867" name="Text Box 28"/>
            <p:cNvSpPr txBox="1">
              <a:spLocks noChangeArrowheads="1"/>
            </p:cNvSpPr>
            <p:nvPr/>
          </p:nvSpPr>
          <p:spPr bwMode="auto">
            <a:xfrm>
              <a:off x="7799388" y="5418138"/>
              <a:ext cx="1150937" cy="376237"/>
            </a:xfrm>
            <a:prstGeom prst="rect">
              <a:avLst/>
            </a:prstGeom>
            <a:solidFill>
              <a:srgbClr val="0070C0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algn="l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pl-PL" altLang="pl-PL" sz="1800" dirty="0">
                  <a:solidFill>
                    <a:srgbClr val="000000"/>
                  </a:solidFill>
                  <a:latin typeface="Garamond" pitchFamily="18" charset="0"/>
                </a:rPr>
                <a:t>PO Ryby </a:t>
              </a:r>
            </a:p>
          </p:txBody>
        </p:sp>
        <p:pic>
          <p:nvPicPr>
            <p:cNvPr id="78868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788" y="3873500"/>
              <a:ext cx="2333625" cy="2019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Elipsa 2"/>
          <p:cNvSpPr/>
          <p:nvPr/>
        </p:nvSpPr>
        <p:spPr>
          <a:xfrm>
            <a:off x="107504" y="5618755"/>
            <a:ext cx="1248365" cy="546550"/>
          </a:xfrm>
          <a:prstGeom prst="ellipse">
            <a:avLst/>
          </a:prstGeom>
          <a:noFill/>
          <a:ln w="508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5377370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258888" y="1049338"/>
          <a:ext cx="6337300" cy="5765804"/>
        </p:xfrm>
        <a:graphic>
          <a:graphicData uri="http://schemas.openxmlformats.org/drawingml/2006/table">
            <a:tbl>
              <a:tblPr/>
              <a:tblGrid>
                <a:gridCol w="2905136"/>
                <a:gridCol w="2208023"/>
                <a:gridCol w="1224141"/>
              </a:tblGrid>
              <a:tr h="3571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Oś Priorytetowa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Alokacja EU (mln EUR)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% alokacji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</a:tr>
              <a:tr h="357188"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1. Komercjalizacja wiedzy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139,86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7,50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57188"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2. Przedsiębiorstwa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174,65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9,37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57188"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3. Edukacja 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119,58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6,41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57188"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4. Kształcenie zawodowe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68,68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3,68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57188"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5. Zatrudnienie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225,47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12,09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57188"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6. Integracja 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114,31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6,13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57188"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7. Zdrowie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104,98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5,63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57188"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8. Konwersja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159,01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8,53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57188"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9. Mobilność 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357,21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19,16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57188"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10. Energia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214,95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11,53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57188"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11. Środowisko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120,91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6,48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69887"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12. Pomoc techniczna 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65,21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3,50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69887"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EFS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524,56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28,13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369887"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EFRR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1340,25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71,87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69887"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OGÓŁEM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1 864,81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>
                      <a:lvl1pPr indent="1397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13970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100,00</a:t>
                      </a: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</a:tr>
            </a:tbl>
          </a:graphicData>
        </a:graphic>
      </p:graphicFrame>
      <p:sp>
        <p:nvSpPr>
          <p:cNvPr id="80968" name="Rectangle 78"/>
          <p:cNvSpPr>
            <a:spLocks noChangeArrowheads="1"/>
          </p:cNvSpPr>
          <p:nvPr/>
        </p:nvSpPr>
        <p:spPr bwMode="auto">
          <a:xfrm>
            <a:off x="2411413" y="0"/>
            <a:ext cx="6732587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2800" b="1" dirty="0" smtClean="0">
                <a:solidFill>
                  <a:srgbClr val="FFFFFF"/>
                </a:solidFill>
                <a:latin typeface="Garamond" pitchFamily="18" charset="0"/>
              </a:rPr>
              <a:t>Struktura finansowa RPO </a:t>
            </a:r>
            <a:r>
              <a:rPr lang="pl-PL" altLang="pl-PL" sz="2800" b="1" dirty="0">
                <a:solidFill>
                  <a:srgbClr val="FFFFFF"/>
                </a:solidFill>
                <a:latin typeface="Garamond" pitchFamily="18" charset="0"/>
              </a:rPr>
              <a:t>WP</a:t>
            </a:r>
            <a:endParaRPr lang="pl-PL" altLang="pl-PL" sz="2400" b="1" dirty="0">
              <a:solidFill>
                <a:srgbClr val="FFFFFF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52570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2909</TotalTime>
  <Words>570</Words>
  <Application>Microsoft Office PowerPoint</Application>
  <PresentationFormat>Pokaz na ekranie (4:3)</PresentationFormat>
  <Paragraphs>224</Paragraphs>
  <Slides>13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9" baseType="lpstr">
      <vt:lpstr>Arial</vt:lpstr>
      <vt:lpstr>Calibri</vt:lpstr>
      <vt:lpstr>Garamond</vt:lpstr>
      <vt:lpstr>Times New Roman</vt:lpstr>
      <vt:lpstr>Wingdings</vt:lpstr>
      <vt:lpstr>Projekt domyślny</vt:lpstr>
      <vt:lpstr>Prezentacja programu PowerPoint</vt:lpstr>
      <vt:lpstr>Edukacyjny „punkt wyjścia”</vt:lpstr>
      <vt:lpstr>Prezentacja programu PowerPoint</vt:lpstr>
      <vt:lpstr>Strategiczne zobowiązania Regionu</vt:lpstr>
      <vt:lpstr>Regionalne Programy Strategiczne</vt:lpstr>
      <vt:lpstr>RPS Aktywni Pomorzanie</vt:lpstr>
      <vt:lpstr>Prezentacja programu PowerPoint</vt:lpstr>
      <vt:lpstr>RPO WP w systemie programowania</vt:lpstr>
      <vt:lpstr>Prezentacja programu PowerPoint</vt:lpstr>
      <vt:lpstr>Prezentacja programu PowerPoint</vt:lpstr>
      <vt:lpstr>Prezentacja programu PowerPoint</vt:lpstr>
      <vt:lpstr>Profil projektów edukacyjnych w RPO WP</vt:lpstr>
      <vt:lpstr>Prezentacja programu PowerPoint</vt:lpstr>
    </vt:vector>
  </TitlesOfParts>
  <Company>UMWP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72 dpi</dc:title>
  <dc:creator>Matczak Radomir</dc:creator>
  <cp:lastModifiedBy>JK</cp:lastModifiedBy>
  <cp:revision>234</cp:revision>
  <cp:lastPrinted>2014-02-24T16:12:26Z</cp:lastPrinted>
  <dcterms:created xsi:type="dcterms:W3CDTF">2008-01-08T07:52:50Z</dcterms:created>
  <dcterms:modified xsi:type="dcterms:W3CDTF">2015-06-01T05:54:21Z</dcterms:modified>
</cp:coreProperties>
</file>