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17"/>
  </p:notesMasterIdLst>
  <p:handoutMasterIdLst>
    <p:handoutMasterId r:id="rId18"/>
  </p:handoutMasterIdLst>
  <p:sldIdLst>
    <p:sldId id="263" r:id="rId2"/>
    <p:sldId id="277" r:id="rId3"/>
    <p:sldId id="290" r:id="rId4"/>
    <p:sldId id="279" r:id="rId5"/>
    <p:sldId id="280" r:id="rId6"/>
    <p:sldId id="282" r:id="rId7"/>
    <p:sldId id="281" r:id="rId8"/>
    <p:sldId id="283" r:id="rId9"/>
    <p:sldId id="284" r:id="rId10"/>
    <p:sldId id="286" r:id="rId11"/>
    <p:sldId id="285" r:id="rId12"/>
    <p:sldId id="287" r:id="rId13"/>
    <p:sldId id="288" r:id="rId14"/>
    <p:sldId id="289" r:id="rId15"/>
    <p:sldId id="273" r:id="rId16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92"/>
    <a:srgbClr val="0052A4"/>
    <a:srgbClr val="0064C8"/>
    <a:srgbClr val="005CB8"/>
    <a:srgbClr val="0058B0"/>
    <a:srgbClr val="004F9E"/>
    <a:srgbClr val="005AB4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24" autoAdjust="0"/>
  </p:normalViewPr>
  <p:slideViewPr>
    <p:cSldViewPr>
      <p:cViewPr>
        <p:scale>
          <a:sx n="65" d="100"/>
          <a:sy n="65" d="100"/>
        </p:scale>
        <p:origin x="-1524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C012394E-B062-4D23-84C1-3D00BCCF5170}" type="datetimeFigureOut">
              <a:rPr lang="pl-PL"/>
              <a:pPr>
                <a:defRPr/>
              </a:pPr>
              <a:t>2014-04-07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4EC3D5CE-ED4E-45BF-85F5-E35037DBF9C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8302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CE93A29-9BA5-4A26-B357-1BD32C6299A0}" type="datetimeFigureOut">
              <a:rPr lang="pl-PL"/>
              <a:pPr>
                <a:defRPr/>
              </a:pPr>
              <a:t>2014-04-07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FDC2524-9BC8-492D-B0A3-A25D13370AB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20838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/>
          </p:cNvSpPr>
          <p:nvPr userDrawn="1"/>
        </p:nvSpPr>
        <p:spPr bwMode="auto">
          <a:xfrm>
            <a:off x="611188" y="549275"/>
            <a:ext cx="7772400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>
              <a:defRPr/>
            </a:pPr>
            <a:r>
              <a:rPr lang="pl-PL" sz="4400" kern="0" dirty="0" smtClean="0">
                <a:latin typeface="+mn-lt"/>
              </a:rPr>
              <a:t>Tytuł wystąpienia</a:t>
            </a:r>
            <a:endParaRPr lang="pl-PL" sz="4400" kern="0" dirty="0">
              <a:latin typeface="+mn-lt"/>
            </a:endParaRPr>
          </a:p>
        </p:txBody>
      </p:sp>
      <p:sp>
        <p:nvSpPr>
          <p:cNvPr id="3" name="Podtytuł 2"/>
          <p:cNvSpPr txBox="1">
            <a:spLocks/>
          </p:cNvSpPr>
          <p:nvPr userDrawn="1"/>
        </p:nvSpPr>
        <p:spPr>
          <a:xfrm>
            <a:off x="1339850" y="2997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None/>
              <a:defRPr sz="4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q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q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q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algn="ctr">
              <a:defRPr/>
            </a:pPr>
            <a:r>
              <a:rPr lang="pl-PL" sz="3200" b="1" kern="0" dirty="0" smtClean="0">
                <a:solidFill>
                  <a:schemeClr val="tx2">
                    <a:lumMod val="90000"/>
                  </a:schemeClr>
                </a:solidFill>
              </a:rPr>
              <a:t>Podtytuł</a:t>
            </a:r>
            <a:endParaRPr lang="pl-PL" sz="3200" b="1" kern="0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4" name="Podtytuł 2"/>
          <p:cNvSpPr txBox="1">
            <a:spLocks/>
          </p:cNvSpPr>
          <p:nvPr userDrawn="1"/>
        </p:nvSpPr>
        <p:spPr bwMode="auto">
          <a:xfrm>
            <a:off x="2627313" y="5300663"/>
            <a:ext cx="41052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>
              <a:defRPr/>
            </a:pPr>
            <a:r>
              <a:rPr lang="pl-PL" sz="1800" b="1" kern="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Miejscowość, data</a:t>
            </a:r>
            <a:endParaRPr lang="pl-PL" sz="1800" b="1" kern="0" dirty="0">
              <a:solidFill>
                <a:schemeClr val="bg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924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Łącznik prostoliniowy 5"/>
          <p:cNvCxnSpPr/>
          <p:nvPr userDrawn="1"/>
        </p:nvCxnSpPr>
        <p:spPr>
          <a:xfrm>
            <a:off x="0" y="1052513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3008313" cy="81441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9912" y="1340768"/>
            <a:ext cx="4906889" cy="4785396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buSzPct val="60000"/>
              <a:defRPr sz="2800"/>
            </a:lvl2pPr>
            <a:lvl3pPr marL="1143000" indent="-228600">
              <a:buClr>
                <a:schemeClr val="tx1"/>
              </a:buClr>
              <a:buSzPct val="100000"/>
              <a:buFont typeface="Wingdings" pitchFamily="2" charset="2"/>
              <a:buChar char="§"/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276872"/>
            <a:ext cx="3008313" cy="38492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10" name="Symbol zastępczy tekstu 9"/>
          <p:cNvSpPr>
            <a:spLocks noGrp="1"/>
          </p:cNvSpPr>
          <p:nvPr>
            <p:ph type="body" sz="quarter" idx="13"/>
          </p:nvPr>
        </p:nvSpPr>
        <p:spPr>
          <a:xfrm>
            <a:off x="395288" y="116632"/>
            <a:ext cx="8281168" cy="864096"/>
          </a:xfrm>
          <a:prstGeom prst="rect">
            <a:avLst/>
          </a:prstGeom>
        </p:spPr>
        <p:txBody>
          <a:bodyPr/>
          <a:lstStyle>
            <a:lvl1pPr algn="ctr">
              <a:defRPr sz="2400" b="1"/>
            </a:lvl1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4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5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6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A5AB1AB9-CA9B-412F-8966-D9F137FF68F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5713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Łącznik prostoliniowy 5"/>
          <p:cNvCxnSpPr/>
          <p:nvPr userDrawn="1"/>
        </p:nvCxnSpPr>
        <p:spPr>
          <a:xfrm>
            <a:off x="0" y="1052513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688" y="3733224"/>
            <a:ext cx="5299992" cy="55054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24744"/>
            <a:ext cx="5299992" cy="24482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3688" y="4388100"/>
            <a:ext cx="5299992" cy="781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Symbol zastępczy tekstu 9"/>
          <p:cNvSpPr>
            <a:spLocks noGrp="1"/>
          </p:cNvSpPr>
          <p:nvPr>
            <p:ph type="body" sz="quarter" idx="13"/>
          </p:nvPr>
        </p:nvSpPr>
        <p:spPr>
          <a:xfrm>
            <a:off x="395288" y="116632"/>
            <a:ext cx="8281168" cy="864096"/>
          </a:xfrm>
          <a:prstGeom prst="rect">
            <a:avLst/>
          </a:prstGeom>
        </p:spPr>
        <p:txBody>
          <a:bodyPr/>
          <a:lstStyle>
            <a:lvl1pPr algn="ctr">
              <a:defRPr sz="2400" b="1"/>
            </a:lvl1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4"/>
          </p:nvPr>
        </p:nvSpPr>
        <p:spPr>
          <a:xfrm>
            <a:off x="457200" y="5445125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5"/>
          </p:nvPr>
        </p:nvSpPr>
        <p:spPr>
          <a:xfrm>
            <a:off x="3124200" y="5449888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6"/>
          </p:nvPr>
        </p:nvSpPr>
        <p:spPr>
          <a:xfrm>
            <a:off x="6553200" y="5445125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400BD8BF-81FA-40D3-AFA5-EFC87E1654B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2253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Łącznik prostoliniowy 4"/>
          <p:cNvCxnSpPr/>
          <p:nvPr userDrawn="1"/>
        </p:nvCxnSpPr>
        <p:spPr>
          <a:xfrm>
            <a:off x="0" y="1052513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4248" y="1196752"/>
            <a:ext cx="1882552" cy="4934174"/>
          </a:xfrm>
          <a:prstGeom prst="rect">
            <a:avLst/>
          </a:prstGeom>
        </p:spPr>
        <p:txBody>
          <a:bodyPr vert="eaVert"/>
          <a:lstStyle/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5576" y="1196752"/>
            <a:ext cx="5721424" cy="4934174"/>
          </a:xfrm>
          <a:prstGeom prst="rect">
            <a:avLst/>
          </a:prstGeom>
        </p:spPr>
        <p:txBody>
          <a:bodyPr vert="eaVert"/>
          <a:lstStyle>
            <a:lvl2pPr>
              <a:buSzPct val="60000"/>
              <a:defRPr/>
            </a:lvl2pPr>
            <a:lvl3pPr marL="1143000" indent="-228600">
              <a:buClr>
                <a:schemeClr val="tx1"/>
              </a:buClr>
              <a:buSzPct val="100000"/>
              <a:buFont typeface="Wingdings" pitchFamily="2" charset="2"/>
              <a:buChar char="§"/>
              <a:defRPr/>
            </a:lvl3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</p:txBody>
      </p:sp>
      <p:sp>
        <p:nvSpPr>
          <p:cNvPr id="8" name="Symbol zastępczy tekstu 9"/>
          <p:cNvSpPr>
            <a:spLocks noGrp="1"/>
          </p:cNvSpPr>
          <p:nvPr>
            <p:ph type="body" sz="quarter" idx="13"/>
          </p:nvPr>
        </p:nvSpPr>
        <p:spPr>
          <a:xfrm>
            <a:off x="395288" y="116632"/>
            <a:ext cx="8281168" cy="864096"/>
          </a:xfrm>
          <a:prstGeom prst="rect">
            <a:avLst/>
          </a:prstGeom>
        </p:spPr>
        <p:txBody>
          <a:bodyPr/>
          <a:lstStyle>
            <a:lvl1pPr algn="ctr">
              <a:defRPr sz="2400" b="1"/>
            </a:lvl1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dt" sz="half" idx="14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ftr" sz="quarter" idx="15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6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0EE127C0-24AA-4EDA-BDDF-E377C6884CA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9040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2924944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7" name="Symbol zastępczy tekstu 9"/>
          <p:cNvSpPr>
            <a:spLocks noGrp="1"/>
          </p:cNvSpPr>
          <p:nvPr>
            <p:ph type="body" sz="quarter" idx="13"/>
          </p:nvPr>
        </p:nvSpPr>
        <p:spPr>
          <a:xfrm>
            <a:off x="611560" y="620688"/>
            <a:ext cx="7848872" cy="2088232"/>
          </a:xfrm>
          <a:prstGeom prst="rect">
            <a:avLst/>
          </a:prstGeom>
        </p:spPr>
        <p:txBody>
          <a:bodyPr/>
          <a:lstStyle>
            <a:lvl1pPr algn="ctr">
              <a:defRPr sz="4400" b="1"/>
            </a:lvl1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4"/>
          </p:nvPr>
        </p:nvSpPr>
        <p:spPr>
          <a:xfrm>
            <a:off x="3132138" y="472440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2000" b="1">
                <a:solidFill>
                  <a:schemeClr val="bg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2213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 podstaw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Łącznik prostoliniowy 3"/>
          <p:cNvCxnSpPr/>
          <p:nvPr userDrawn="1"/>
        </p:nvCxnSpPr>
        <p:spPr>
          <a:xfrm>
            <a:off x="0" y="981075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8" name="Symbol zastępczy tekstu 9"/>
          <p:cNvSpPr>
            <a:spLocks noGrp="1"/>
          </p:cNvSpPr>
          <p:nvPr>
            <p:ph type="body" sz="quarter" idx="13"/>
          </p:nvPr>
        </p:nvSpPr>
        <p:spPr>
          <a:xfrm>
            <a:off x="467544" y="1340768"/>
            <a:ext cx="8208912" cy="4464496"/>
          </a:xfrm>
          <a:prstGeom prst="rect">
            <a:avLst/>
          </a:prstGeom>
        </p:spPr>
        <p:txBody>
          <a:bodyPr/>
          <a:lstStyle>
            <a:lvl1pPr algn="l">
              <a:defRPr sz="2000" b="0"/>
            </a:lvl1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150730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. podstaw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Łącznik prostoliniowy 5"/>
          <p:cNvCxnSpPr/>
          <p:nvPr userDrawn="1"/>
        </p:nvCxnSpPr>
        <p:spPr>
          <a:xfrm>
            <a:off x="0" y="1052513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8" name="Symbol zastępczy tekstu 9"/>
          <p:cNvSpPr>
            <a:spLocks noGrp="1"/>
          </p:cNvSpPr>
          <p:nvPr>
            <p:ph type="body" sz="quarter" idx="13"/>
          </p:nvPr>
        </p:nvSpPr>
        <p:spPr>
          <a:xfrm>
            <a:off x="467544" y="1340768"/>
            <a:ext cx="4032448" cy="4464496"/>
          </a:xfrm>
          <a:prstGeom prst="rect">
            <a:avLst/>
          </a:prstGeom>
        </p:spPr>
        <p:txBody>
          <a:bodyPr/>
          <a:lstStyle>
            <a:lvl1pPr algn="l">
              <a:defRPr sz="2000" b="0"/>
            </a:lvl1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ymbol zastępczy tekstu 9"/>
          <p:cNvSpPr>
            <a:spLocks noGrp="1"/>
          </p:cNvSpPr>
          <p:nvPr>
            <p:ph type="body" sz="quarter" idx="14"/>
          </p:nvPr>
        </p:nvSpPr>
        <p:spPr>
          <a:xfrm>
            <a:off x="4716016" y="1340768"/>
            <a:ext cx="3960440" cy="4464496"/>
          </a:xfrm>
          <a:prstGeom prst="rect">
            <a:avLst/>
          </a:prstGeom>
        </p:spPr>
        <p:txBody>
          <a:bodyPr/>
          <a:lstStyle>
            <a:lvl1pPr algn="l">
              <a:defRPr sz="2000" b="0"/>
            </a:lvl1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98538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 podstawowy z wkładk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Łącznik prostoliniowy 3"/>
          <p:cNvCxnSpPr/>
          <p:nvPr userDrawn="1"/>
        </p:nvCxnSpPr>
        <p:spPr>
          <a:xfrm>
            <a:off x="0" y="1052513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268760"/>
            <a:ext cx="8208912" cy="3888432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 marL="914400" indent="-457200">
              <a:buFont typeface="+mj-lt"/>
              <a:buAutoNum type="arabicPeriod"/>
              <a:defRPr sz="2400"/>
            </a:lvl2pPr>
            <a:lvl3pPr marL="1371600" indent="-457200">
              <a:buClr>
                <a:schemeClr val="tx1"/>
              </a:buClr>
              <a:buFont typeface="+mj-lt"/>
              <a:buAutoNum type="arabicPeriod"/>
              <a:defRPr sz="2000"/>
            </a:lvl3pPr>
            <a:lvl4pPr marL="1714500" indent="-342900">
              <a:buClr>
                <a:schemeClr val="tx1"/>
              </a:buClr>
              <a:buFont typeface="+mj-lt"/>
              <a:buAutoNum type="arabicPeriod"/>
              <a:defRPr sz="1800"/>
            </a:lvl4pPr>
            <a:lvl5pPr marL="2171700" indent="-342900">
              <a:buClr>
                <a:schemeClr val="tx1"/>
              </a:buClr>
              <a:buFont typeface="+mj-lt"/>
              <a:buAutoNum type="arabicPeriod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83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 punktory.dwie kolum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Łącznik prostoliniowy 4"/>
          <p:cNvCxnSpPr/>
          <p:nvPr userDrawn="1"/>
        </p:nvCxnSpPr>
        <p:spPr>
          <a:xfrm>
            <a:off x="0" y="1052513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196752"/>
            <a:ext cx="4032448" cy="388843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914400" indent="-457200">
              <a:buSzPct val="60000"/>
              <a:buFont typeface="Wingdings" pitchFamily="2" charset="2"/>
              <a:buChar char="q"/>
              <a:defRPr sz="2400"/>
            </a:lvl2pPr>
            <a:lvl3pPr marL="1371600" indent="-457200">
              <a:buClr>
                <a:schemeClr val="tx1"/>
              </a:buClr>
              <a:buSzPct val="100000"/>
              <a:buFont typeface="Wingdings" pitchFamily="2" charset="2"/>
              <a:buChar char="§"/>
              <a:defRPr sz="2000"/>
            </a:lvl3pPr>
            <a:lvl4pPr marL="1714500" indent="-342900">
              <a:buFont typeface="Wingdings" pitchFamily="2" charset="2"/>
              <a:buChar char="q"/>
              <a:defRPr sz="1800"/>
            </a:lvl4pPr>
            <a:lvl5pPr marL="2171700" indent="-342900">
              <a:buFont typeface="Wingdings" pitchFamily="2" charset="2"/>
              <a:buChar char="q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0"/>
          </p:nvPr>
        </p:nvSpPr>
        <p:spPr>
          <a:xfrm>
            <a:off x="4644008" y="1196752"/>
            <a:ext cx="4032448" cy="388843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914400" indent="-457200">
              <a:buSzPct val="60000"/>
              <a:buFont typeface="Wingdings" pitchFamily="2" charset="2"/>
              <a:buChar char="q"/>
              <a:defRPr sz="2400"/>
            </a:lvl2pPr>
            <a:lvl3pPr marL="1371600" indent="-457200">
              <a:buClr>
                <a:schemeClr val="tx1"/>
              </a:buClr>
              <a:buSzPct val="100000"/>
              <a:buFont typeface="Wingdings" pitchFamily="2" charset="2"/>
              <a:buChar char="§"/>
              <a:defRPr sz="2000"/>
            </a:lvl3pPr>
            <a:lvl4pPr marL="1714500" indent="-342900">
              <a:buFont typeface="Wingdings" pitchFamily="2" charset="2"/>
              <a:buChar char="q"/>
              <a:defRPr sz="1800"/>
            </a:lvl4pPr>
            <a:lvl5pPr marL="2171700" indent="-342900">
              <a:buFont typeface="Wingdings" pitchFamily="2" charset="2"/>
              <a:buChar char="q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</p:txBody>
      </p:sp>
    </p:spTree>
    <p:extLst>
      <p:ext uri="{BB962C8B-B14F-4D97-AF65-F5344CB8AC3E}">
        <p14:creationId xmlns:p14="http://schemas.microsoft.com/office/powerpoint/2010/main" val="344127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Numerow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Łącznik prostoliniowy 4"/>
          <p:cNvCxnSpPr/>
          <p:nvPr userDrawn="1"/>
        </p:nvCxnSpPr>
        <p:spPr>
          <a:xfrm>
            <a:off x="0" y="1052513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229600" cy="504056"/>
          </a:xfrm>
          <a:prstGeom prst="rect">
            <a:avLst/>
          </a:prstGeom>
        </p:spPr>
        <p:txBody>
          <a:bodyPr/>
          <a:lstStyle>
            <a:lvl1pPr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4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988840"/>
            <a:ext cx="8208912" cy="388843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914400" indent="-457200">
              <a:buFont typeface="+mj-lt"/>
              <a:buAutoNum type="arabicPeriod"/>
              <a:defRPr sz="2400"/>
            </a:lvl2pPr>
            <a:lvl3pPr marL="1371600" indent="-457200">
              <a:buFont typeface="+mj-lt"/>
              <a:buAutoNum type="arabicPeriod"/>
              <a:defRPr sz="2000"/>
            </a:lvl3pPr>
            <a:lvl4pPr marL="1714500" indent="-342900">
              <a:buFont typeface="+mj-lt"/>
              <a:buAutoNum type="arabicPeriod"/>
              <a:defRPr sz="1800"/>
            </a:lvl4pPr>
            <a:lvl5pPr marL="2171700" indent="-342900">
              <a:buFont typeface="+mj-lt"/>
              <a:buAutoNum type="arabicPeriod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10" name="Symbol zastępczy tekstu 9"/>
          <p:cNvSpPr>
            <a:spLocks noGrp="1"/>
          </p:cNvSpPr>
          <p:nvPr>
            <p:ph type="body" sz="quarter" idx="10"/>
          </p:nvPr>
        </p:nvSpPr>
        <p:spPr>
          <a:xfrm>
            <a:off x="395288" y="116632"/>
            <a:ext cx="8281168" cy="864096"/>
          </a:xfrm>
          <a:prstGeom prst="rect">
            <a:avLst/>
          </a:prstGeom>
        </p:spPr>
        <p:txBody>
          <a:bodyPr/>
          <a:lstStyle>
            <a:lvl1pPr algn="ctr">
              <a:defRPr sz="2400" b="1"/>
            </a:lvl1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993605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 numerowanie.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Łącznik prostoliniowy 5"/>
          <p:cNvCxnSpPr/>
          <p:nvPr userDrawn="1"/>
        </p:nvCxnSpPr>
        <p:spPr>
          <a:xfrm>
            <a:off x="0" y="1052513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96753"/>
            <a:ext cx="8229600" cy="648071"/>
          </a:xfrm>
          <a:prstGeom prst="rect">
            <a:avLst/>
          </a:prstGeom>
        </p:spPr>
        <p:txBody>
          <a:bodyPr/>
          <a:lstStyle>
            <a:lvl1pPr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8840"/>
            <a:ext cx="4038600" cy="388843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914400" indent="-457200">
              <a:buFont typeface="+mj-lt"/>
              <a:buAutoNum type="arabicPeriod"/>
              <a:defRPr sz="2400"/>
            </a:lvl2pPr>
            <a:lvl3pPr marL="1371600" indent="-457200">
              <a:buFont typeface="+mj-lt"/>
              <a:buAutoNum type="arabicPeriod"/>
              <a:defRPr sz="2000"/>
            </a:lvl3pPr>
            <a:lvl4pPr marL="1714500" indent="-342900">
              <a:buFont typeface="+mj-lt"/>
              <a:buAutoNum type="arabicPeriod"/>
              <a:defRPr sz="1800"/>
            </a:lvl4pPr>
            <a:lvl5pPr marL="2171700" indent="-342900">
              <a:buFont typeface="+mj-lt"/>
              <a:buAutoNum type="arabicPeriod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8840"/>
            <a:ext cx="4038600" cy="388843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914400" indent="-457200">
              <a:buFont typeface="+mj-lt"/>
              <a:buAutoNum type="arabicPeriod"/>
              <a:defRPr sz="2400"/>
            </a:lvl2pPr>
            <a:lvl3pPr marL="1371600" indent="-457200">
              <a:buFont typeface="+mj-lt"/>
              <a:buAutoNum type="arabicPeriod"/>
              <a:defRPr sz="2000"/>
            </a:lvl3pPr>
            <a:lvl4pPr marL="1714500" indent="-342900">
              <a:buFont typeface="+mj-lt"/>
              <a:buAutoNum type="arabicPeriod"/>
              <a:defRPr sz="1800"/>
            </a:lvl4pPr>
            <a:lvl5pPr marL="2171700" indent="-342900">
              <a:buFont typeface="+mj-lt"/>
              <a:buAutoNum type="arabicPeriod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9" name="Symbol zastępczy tekstu 9"/>
          <p:cNvSpPr>
            <a:spLocks noGrp="1"/>
          </p:cNvSpPr>
          <p:nvPr>
            <p:ph type="body" sz="quarter" idx="10"/>
          </p:nvPr>
        </p:nvSpPr>
        <p:spPr>
          <a:xfrm>
            <a:off x="395288" y="116632"/>
            <a:ext cx="8281168" cy="864096"/>
          </a:xfrm>
          <a:prstGeom prst="rect">
            <a:avLst/>
          </a:prstGeom>
        </p:spPr>
        <p:txBody>
          <a:bodyPr/>
          <a:lstStyle>
            <a:lvl1pPr algn="ctr">
              <a:defRPr sz="2400" b="1"/>
            </a:lvl1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20305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Łącznik prostoliniowy 4"/>
          <p:cNvCxnSpPr/>
          <p:nvPr userDrawn="1"/>
        </p:nvCxnSpPr>
        <p:spPr>
          <a:xfrm>
            <a:off x="0" y="1052513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429000"/>
            <a:ext cx="8157592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628800"/>
            <a:ext cx="8157592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9" name="Symbol zastępczy tekstu 9"/>
          <p:cNvSpPr>
            <a:spLocks noGrp="1"/>
          </p:cNvSpPr>
          <p:nvPr>
            <p:ph type="body" sz="quarter" idx="13"/>
          </p:nvPr>
        </p:nvSpPr>
        <p:spPr>
          <a:xfrm>
            <a:off x="395288" y="116632"/>
            <a:ext cx="8281168" cy="864096"/>
          </a:xfrm>
          <a:prstGeom prst="rect">
            <a:avLst/>
          </a:prstGeom>
        </p:spPr>
        <p:txBody>
          <a:bodyPr/>
          <a:lstStyle>
            <a:lvl1pPr algn="ctr">
              <a:defRPr sz="2400" b="1"/>
            </a:lvl1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6" name="Rectangle 40"/>
          <p:cNvSpPr>
            <a:spLocks noGrp="1" noChangeArrowheads="1"/>
          </p:cNvSpPr>
          <p:nvPr>
            <p:ph type="dt" sz="half" idx="14"/>
          </p:nvPr>
        </p:nvSpPr>
        <p:spPr>
          <a:xfrm>
            <a:off x="468313" y="5300663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fld id="{8A6FB9CC-F874-45F5-99BC-07690B530FA2}" type="datetimeFigureOut">
              <a:rPr lang="pl-PL"/>
              <a:pPr>
                <a:defRPr/>
              </a:pPr>
              <a:t>2014-04-07</a:t>
            </a:fld>
            <a:endParaRPr lang="pl-PL" dirty="0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ftr" sz="quarter" idx="15"/>
          </p:nvPr>
        </p:nvSpPr>
        <p:spPr>
          <a:xfrm>
            <a:off x="3203575" y="5300663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42"/>
          <p:cNvSpPr>
            <a:spLocks noGrp="1" noChangeArrowheads="1"/>
          </p:cNvSpPr>
          <p:nvPr>
            <p:ph type="sldNum" sz="quarter" idx="16"/>
          </p:nvPr>
        </p:nvSpPr>
        <p:spPr>
          <a:xfrm>
            <a:off x="6542088" y="5300663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fld id="{5667C2CE-0E01-4B50-9CA2-1F5CA07921E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2367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Łącznik prostoliniowy 7"/>
          <p:cNvCxnSpPr/>
          <p:nvPr userDrawn="1"/>
        </p:nvCxnSpPr>
        <p:spPr>
          <a:xfrm>
            <a:off x="0" y="1052513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72008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925142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36912"/>
            <a:ext cx="4042791" cy="331236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buSzPct val="60000"/>
              <a:defRPr sz="2000"/>
            </a:lvl2pPr>
            <a:lvl3pPr marL="1143000" indent="-228600">
              <a:buClr>
                <a:schemeClr val="tx1"/>
              </a:buClr>
              <a:buSzPct val="100000"/>
              <a:buFont typeface="Wingdings" pitchFamily="2" charset="2"/>
              <a:buChar char="§"/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925142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9" name="Symbol zastępczy tekstu 9"/>
          <p:cNvSpPr>
            <a:spLocks noGrp="1"/>
          </p:cNvSpPr>
          <p:nvPr>
            <p:ph type="body" sz="quarter" idx="10"/>
          </p:nvPr>
        </p:nvSpPr>
        <p:spPr>
          <a:xfrm>
            <a:off x="395288" y="116632"/>
            <a:ext cx="8281168" cy="864096"/>
          </a:xfrm>
          <a:prstGeom prst="rect">
            <a:avLst/>
          </a:prstGeom>
        </p:spPr>
        <p:txBody>
          <a:bodyPr/>
          <a:lstStyle>
            <a:lvl1pPr algn="ctr">
              <a:defRPr sz="2400" b="1"/>
            </a:lvl1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1"/>
          </p:nvPr>
        </p:nvSpPr>
        <p:spPr>
          <a:xfrm>
            <a:off x="4633665" y="2636912"/>
            <a:ext cx="4042791" cy="3312368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buSzPct val="60000"/>
              <a:defRPr sz="2000"/>
            </a:lvl2pPr>
            <a:lvl3pPr marL="1143000" indent="-228600">
              <a:buClr>
                <a:schemeClr val="tx1"/>
              </a:buClr>
              <a:buSzPct val="100000"/>
              <a:buFont typeface="Wingdings" pitchFamily="2" charset="2"/>
              <a:buChar char="§"/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</p:txBody>
      </p:sp>
    </p:spTree>
    <p:extLst>
      <p:ext uri="{BB962C8B-B14F-4D97-AF65-F5344CB8AC3E}">
        <p14:creationId xmlns:p14="http://schemas.microsoft.com/office/powerpoint/2010/main" val="1760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24678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4678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031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46791" name="Freeform 7"/>
              <p:cNvSpPr>
                <a:spLocks/>
              </p:cNvSpPr>
              <p:nvPr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46792" name="Freeform 8"/>
              <p:cNvSpPr>
                <a:spLocks/>
              </p:cNvSpPr>
              <p:nvPr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46793" name="Freeform 9"/>
              <p:cNvSpPr>
                <a:spLocks/>
              </p:cNvSpPr>
              <p:nvPr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46794" name="Freeform 10"/>
              <p:cNvSpPr>
                <a:spLocks/>
              </p:cNvSpPr>
              <p:nvPr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46795" name="Freeform 11"/>
              <p:cNvSpPr>
                <a:spLocks/>
              </p:cNvSpPr>
              <p:nvPr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46796" name="Freeform 12"/>
              <p:cNvSpPr>
                <a:spLocks/>
              </p:cNvSpPr>
              <p:nvPr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46797" name="Freeform 13"/>
              <p:cNvSpPr>
                <a:spLocks/>
              </p:cNvSpPr>
              <p:nvPr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46798" name="Freeform 14"/>
              <p:cNvSpPr>
                <a:spLocks/>
              </p:cNvSpPr>
              <p:nvPr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46799" name="Freeform 15"/>
              <p:cNvSpPr>
                <a:spLocks/>
              </p:cNvSpPr>
              <p:nvPr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46800" name="Freeform 16"/>
              <p:cNvSpPr>
                <a:spLocks/>
              </p:cNvSpPr>
              <p:nvPr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46801" name="Freeform 17"/>
              <p:cNvSpPr>
                <a:spLocks/>
              </p:cNvSpPr>
              <p:nvPr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46802" name="Freeform 18"/>
              <p:cNvSpPr>
                <a:spLocks/>
              </p:cNvSpPr>
              <p:nvPr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46803" name="Freeform 19"/>
              <p:cNvSpPr>
                <a:spLocks/>
              </p:cNvSpPr>
              <p:nvPr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24680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4680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4680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35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5 w 717"/>
                <a:gd name="T1" fmla="*/ 845 h 845"/>
                <a:gd name="T2" fmla="*/ 735 w 717"/>
                <a:gd name="T3" fmla="*/ 821 h 845"/>
                <a:gd name="T4" fmla="*/ 592 w 717"/>
                <a:gd name="T5" fmla="*/ 605 h 845"/>
                <a:gd name="T6" fmla="*/ 415 w 717"/>
                <a:gd name="T7" fmla="*/ 396 h 845"/>
                <a:gd name="T8" fmla="*/ 230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8 w 717"/>
                <a:gd name="T15" fmla="*/ 198 h 845"/>
                <a:gd name="T16" fmla="*/ 409 w 717"/>
                <a:gd name="T17" fmla="*/ 408 h 845"/>
                <a:gd name="T18" fmla="*/ 586 w 717"/>
                <a:gd name="T19" fmla="*/ 623 h 845"/>
                <a:gd name="T20" fmla="*/ 735 w 717"/>
                <a:gd name="T21" fmla="*/ 845 h 845"/>
                <a:gd name="T22" fmla="*/ 735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036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6 w 407"/>
                <a:gd name="T1" fmla="*/ 414 h 414"/>
                <a:gd name="T2" fmla="*/ 416 w 407"/>
                <a:gd name="T3" fmla="*/ 396 h 414"/>
                <a:gd name="T4" fmla="*/ 231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5 w 407"/>
                <a:gd name="T13" fmla="*/ 204 h 414"/>
                <a:gd name="T14" fmla="*/ 416 w 407"/>
                <a:gd name="T15" fmla="*/ 414 h 414"/>
                <a:gd name="T16" fmla="*/ 416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24680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38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4 w 586"/>
                <a:gd name="T1" fmla="*/ 0 h 599"/>
                <a:gd name="T2" fmla="*/ 586 w 586"/>
                <a:gd name="T3" fmla="*/ 0 h 599"/>
                <a:gd name="T4" fmla="*/ 416 w 586"/>
                <a:gd name="T5" fmla="*/ 132 h 599"/>
                <a:gd name="T6" fmla="*/ 266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6 w 586"/>
                <a:gd name="T17" fmla="*/ 282 h 599"/>
                <a:gd name="T18" fmla="*/ 422 w 586"/>
                <a:gd name="T19" fmla="*/ 138 h 599"/>
                <a:gd name="T20" fmla="*/ 604 w 586"/>
                <a:gd name="T21" fmla="*/ 0 h 599"/>
                <a:gd name="T22" fmla="*/ 604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039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8 w 269"/>
                <a:gd name="T1" fmla="*/ 0 h 252"/>
                <a:gd name="T2" fmla="*/ 260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8 w 269"/>
                <a:gd name="T15" fmla="*/ 0 h 252"/>
                <a:gd name="T16" fmla="*/ 278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040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rgbClr val="00499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042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pl-PL"/>
            </a:p>
          </p:txBody>
        </p:sp>
        <p:sp>
          <p:nvSpPr>
            <p:cNvPr id="2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grpSp>
          <p:nvGrpSpPr>
            <p:cNvPr id="1043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45" name="Line 33"/>
              <p:cNvSpPr>
                <a:spLocks noChangeShapeType="1"/>
              </p:cNvSpPr>
              <p:nvPr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rgbClr val="0058B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046" name="Line 34"/>
              <p:cNvSpPr>
                <a:spLocks noChangeShapeType="1"/>
              </p:cNvSpPr>
              <p:nvPr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rgbClr val="005CB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047" name="Line 35"/>
              <p:cNvSpPr>
                <a:spLocks noChangeShapeType="1"/>
              </p:cNvSpPr>
              <p:nvPr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rgbClr val="0064C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048" name="Line 36"/>
              <p:cNvSpPr>
                <a:spLocks noChangeShapeType="1"/>
              </p:cNvSpPr>
              <p:nvPr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04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</p:grpSp>
      <p:pic>
        <p:nvPicPr>
          <p:cNvPr id="1027" name="Obraz 38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6207125"/>
            <a:ext cx="4643437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3" name="Łącznik prostoliniowy 42"/>
          <p:cNvCxnSpPr/>
          <p:nvPr userDrawn="1"/>
        </p:nvCxnSpPr>
        <p:spPr>
          <a:xfrm>
            <a:off x="9525" y="6051550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16" r:id="rId1"/>
    <p:sldLayoutId id="2147484017" r:id="rId2"/>
    <p:sldLayoutId id="2147484018" r:id="rId3"/>
    <p:sldLayoutId id="2147484019" r:id="rId4"/>
    <p:sldLayoutId id="2147484020" r:id="rId5"/>
    <p:sldLayoutId id="2147484021" r:id="rId6"/>
    <p:sldLayoutId id="2147484022" r:id="rId7"/>
    <p:sldLayoutId id="2147484023" r:id="rId8"/>
    <p:sldLayoutId id="2147484024" r:id="rId9"/>
    <p:sldLayoutId id="2147484025" r:id="rId10"/>
    <p:sldLayoutId id="2147484026" r:id="rId11"/>
    <p:sldLayoutId id="2147484027" r:id="rId12"/>
    <p:sldLayoutId id="2147484028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defRPr sz="4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q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q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q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650" y="1269057"/>
            <a:ext cx="7772400" cy="1439863"/>
          </a:xfrm>
        </p:spPr>
        <p:txBody>
          <a:bodyPr/>
          <a:lstStyle/>
          <a:p>
            <a:pPr eaLnBrk="1" hangingPunct="1">
              <a:defRPr/>
            </a:pPr>
            <a:r>
              <a:rPr lang="pl-PL" sz="4400" i="1" dirty="0" smtClean="0"/>
              <a:t>ILE ZDROWIA, A ILE SPORTU </a:t>
            </a:r>
            <a:br>
              <a:rPr lang="pl-PL" sz="4400" i="1" dirty="0" smtClean="0"/>
            </a:br>
            <a:r>
              <a:rPr lang="pl-PL" sz="4400" i="1" dirty="0" smtClean="0"/>
              <a:t>W SZKOLNYM WF?</a:t>
            </a:r>
            <a:endParaRPr lang="pl-PL" sz="4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4294967295"/>
          </p:nvPr>
        </p:nvSpPr>
        <p:spPr>
          <a:xfrm>
            <a:off x="908994" y="3573189"/>
            <a:ext cx="7551438" cy="1223963"/>
          </a:xfrm>
          <a:prstGeom prst="rect">
            <a:avLst/>
          </a:prstGeom>
        </p:spPr>
        <p:txBody>
          <a:bodyPr/>
          <a:lstStyle/>
          <a:p>
            <a:pPr marL="0" indent="0" algn="ctr" eaLnBrk="1" hangingPunct="1">
              <a:defRPr/>
            </a:pPr>
            <a:r>
              <a:rPr lang="pl-PL" sz="3200" b="1" dirty="0" smtClean="0">
                <a:solidFill>
                  <a:schemeClr val="tx2"/>
                </a:solidFill>
              </a:rPr>
              <a:t>dr hab., prof. ndzw. Tomasz Frołowicz</a:t>
            </a:r>
          </a:p>
          <a:p>
            <a:pPr marL="0" indent="0" algn="ctr" eaLnBrk="1" hangingPunct="1">
              <a:defRPr/>
            </a:pPr>
            <a:r>
              <a:rPr lang="pl-PL" sz="3200" b="1" dirty="0" smtClean="0">
                <a:solidFill>
                  <a:schemeClr val="tx2"/>
                </a:solidFill>
              </a:rPr>
              <a:t>AWFiS Gdańsk</a:t>
            </a:r>
          </a:p>
          <a:p>
            <a:pPr marL="0" indent="0" algn="ctr" eaLnBrk="1" hangingPunct="1">
              <a:defRPr/>
            </a:pPr>
            <a:endParaRPr lang="pl-PL" sz="3200" b="1" dirty="0">
              <a:solidFill>
                <a:schemeClr val="tx2"/>
              </a:solidFill>
            </a:endParaRPr>
          </a:p>
        </p:txBody>
      </p:sp>
      <p:sp>
        <p:nvSpPr>
          <p:cNvPr id="4" name="Podtytuł 2"/>
          <p:cNvSpPr txBox="1">
            <a:spLocks/>
          </p:cNvSpPr>
          <p:nvPr/>
        </p:nvSpPr>
        <p:spPr bwMode="auto">
          <a:xfrm>
            <a:off x="2627313" y="5516563"/>
            <a:ext cx="41052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>
              <a:defRPr/>
            </a:pPr>
            <a:r>
              <a:rPr lang="pl-PL" sz="1800" b="1" kern="0" dirty="0" smtClean="0">
                <a:solidFill>
                  <a:schemeClr val="accent5"/>
                </a:solidFill>
              </a:rPr>
              <a:t>Gdańsk, 8.04.2014 r.</a:t>
            </a:r>
            <a:endParaRPr lang="pl-PL" sz="1800" b="1" kern="0" dirty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92162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/>
              <a:t>Ile zdrowia, a ile sportu w szkolnym WF?</a:t>
            </a:r>
            <a:endParaRPr lang="pl-PL" sz="3200" dirty="0"/>
          </a:p>
        </p:txBody>
      </p:sp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0" y="6343933"/>
            <a:ext cx="1907704" cy="5078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eaLnBrk="0">
              <a:buFont typeface="Arial" charset="0"/>
              <a:buNone/>
              <a:defRPr/>
            </a:pPr>
            <a:r>
              <a:rPr lang="pl-PL" sz="1300" i="1" dirty="0">
                <a:latin typeface="+mn-lt"/>
              </a:rPr>
              <a:t>Tomasz Frołowicz</a:t>
            </a:r>
          </a:p>
          <a:p>
            <a:pPr eaLnBrk="0">
              <a:buFont typeface="Arial" charset="0"/>
              <a:buNone/>
              <a:defRPr/>
            </a:pPr>
            <a:r>
              <a:rPr lang="pl-PL" sz="1300" i="1" dirty="0" smtClean="0">
                <a:latin typeface="+mn-lt"/>
              </a:rPr>
              <a:t>CEN Gdańsk, 8.04.2014r</a:t>
            </a:r>
            <a:r>
              <a:rPr lang="pl-PL" sz="1300" i="1" dirty="0">
                <a:latin typeface="+mn-lt"/>
              </a:rPr>
              <a:t>.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611562" y="1257476"/>
            <a:ext cx="8280920" cy="2246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5" rIns="91430" bIns="45715">
            <a:spAutoFit/>
          </a:bodyPr>
          <a:lstStyle/>
          <a:p>
            <a:r>
              <a:rPr lang="pl-PL" sz="2000" b="1" dirty="0" smtClean="0">
                <a:latin typeface="+mn-lt"/>
                <a:cs typeface="Arial" pitchFamily="34" charset="0"/>
              </a:rPr>
              <a:t>Z raportu NIK: </a:t>
            </a:r>
            <a:r>
              <a:rPr lang="pl-PL" sz="2000" b="1" i="1" dirty="0" smtClean="0">
                <a:latin typeface="+mn-lt"/>
                <a:cs typeface="Arial" pitchFamily="34" charset="0"/>
              </a:rPr>
              <a:t>Wychowanie fizyczne i sport w szkołach </a:t>
            </a:r>
            <a:r>
              <a:rPr lang="pl-PL" sz="2000" b="1" i="1" smtClean="0">
                <a:latin typeface="+mn-lt"/>
                <a:cs typeface="Arial" pitchFamily="34" charset="0"/>
              </a:rPr>
              <a:t>publicznych </a:t>
            </a:r>
            <a:r>
              <a:rPr lang="pl-PL" sz="2000" b="1" i="1" smtClean="0">
                <a:latin typeface="+mn-lt"/>
                <a:cs typeface="Arial" pitchFamily="34" charset="0"/>
              </a:rPr>
              <a:t/>
            </a:r>
            <a:br>
              <a:rPr lang="pl-PL" sz="2000" b="1" i="1" smtClean="0">
                <a:latin typeface="+mn-lt"/>
                <a:cs typeface="Arial" pitchFamily="34" charset="0"/>
              </a:rPr>
            </a:br>
            <a:r>
              <a:rPr lang="pl-PL" sz="2000" b="1" i="1" smtClean="0">
                <a:latin typeface="+mn-lt"/>
                <a:cs typeface="Arial" pitchFamily="34" charset="0"/>
              </a:rPr>
              <a:t>i </a:t>
            </a:r>
            <a:r>
              <a:rPr lang="pl-PL" sz="2000" b="1" i="1" dirty="0" smtClean="0">
                <a:latin typeface="+mn-lt"/>
                <a:cs typeface="Arial" pitchFamily="34" charset="0"/>
              </a:rPr>
              <a:t>niepublicznych</a:t>
            </a:r>
            <a:r>
              <a:rPr lang="pl-PL" sz="2000" b="1" dirty="0" smtClean="0">
                <a:latin typeface="+mn-lt"/>
                <a:cs typeface="Arial" pitchFamily="34" charset="0"/>
              </a:rPr>
              <a:t> (2013)</a:t>
            </a:r>
            <a:endParaRPr lang="pl-PL" sz="2000" b="1" i="1" dirty="0" smtClean="0">
              <a:latin typeface="+mn-lt"/>
              <a:cs typeface="Arial" pitchFamily="34" charset="0"/>
            </a:endParaRPr>
          </a:p>
          <a:p>
            <a:pPr marL="265113" indent="-265113"/>
            <a:r>
              <a:rPr lang="pl-PL" sz="2000" i="1" dirty="0" smtClean="0">
                <a:latin typeface="+mn-lt"/>
                <a:cs typeface="Arial" pitchFamily="34" charset="0"/>
              </a:rPr>
              <a:t>2. Szkoła nie wypełniała w latach szkolnych 2009/2010-2011/2012 określonych w „Zalecanych warunków i sposobów realizacji” podstawy programowej wychowania fizycznego z 2008 r. w zakresie edukacji zdrowotnej:</a:t>
            </a:r>
          </a:p>
          <a:p>
            <a:pPr marL="265113" indent="-265113">
              <a:buAutoNum type="alphaLcParenR"/>
            </a:pPr>
            <a:r>
              <a:rPr lang="pl-PL" sz="2000" i="1" dirty="0" smtClean="0">
                <a:latin typeface="+mn-lt"/>
                <a:cs typeface="Arial" pitchFamily="34" charset="0"/>
              </a:rPr>
              <a:t>nie przeprowadzono udokumentowanej diagnozy potrzeb uczniów w celu dostosowania zajęć wychowania fizycznego w zakresie edukacji zdrowotnej,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611560" y="3418761"/>
            <a:ext cx="8280920" cy="1938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5" rIns="91430" bIns="45715">
            <a:spAutoFit/>
          </a:bodyPr>
          <a:lstStyle/>
          <a:p>
            <a:pPr marL="265113" indent="-265113"/>
            <a:r>
              <a:rPr lang="pl-PL" sz="2000" i="1" dirty="0" smtClean="0">
                <a:latin typeface="+mn-lt"/>
                <a:cs typeface="Arial" pitchFamily="34" charset="0"/>
              </a:rPr>
              <a:t>b) uczniowie nie uczestniczyli w planowaniu i realizacji zajęć, nie dokonywano </a:t>
            </a:r>
            <a:br>
              <a:rPr lang="pl-PL" sz="2000" i="1" dirty="0" smtClean="0">
                <a:latin typeface="+mn-lt"/>
                <a:cs typeface="Arial" pitchFamily="34" charset="0"/>
              </a:rPr>
            </a:br>
            <a:r>
              <a:rPr lang="pl-PL" sz="2000" i="1" dirty="0" smtClean="0">
                <a:latin typeface="+mn-lt"/>
                <a:cs typeface="Arial" pitchFamily="34" charset="0"/>
              </a:rPr>
              <a:t>z udziałem uczniów i ich rodziców ewaluacji przebiegu zajęć oraz nie uwzględniono metod i technik aktywizujących oraz interaktywnych, ponieważ zajęcia wychowania fizycznego z zakresu edukacji zdrowotnej odbyły się wyłącznie podczas części 22 lekcji przeznaczonych na zajęcia ruchowe w czasie całego 3-letniego cyklu kształcenia.</a:t>
            </a:r>
            <a:endParaRPr lang="pl-PL" sz="2000" i="1" dirty="0"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92162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/>
              <a:t>Ile zdrowia, a ile sportu w szkolnym WF?</a:t>
            </a:r>
            <a:endParaRPr lang="pl-PL" sz="3200" dirty="0"/>
          </a:p>
        </p:txBody>
      </p:sp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0" y="6343933"/>
            <a:ext cx="1907704" cy="5078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eaLnBrk="0">
              <a:buFont typeface="Arial" charset="0"/>
              <a:buNone/>
              <a:defRPr/>
            </a:pPr>
            <a:r>
              <a:rPr lang="pl-PL" sz="1300" i="1" dirty="0">
                <a:latin typeface="+mn-lt"/>
              </a:rPr>
              <a:t>Tomasz Frołowicz</a:t>
            </a:r>
          </a:p>
          <a:p>
            <a:pPr eaLnBrk="0">
              <a:buFont typeface="Arial" charset="0"/>
              <a:buNone/>
              <a:defRPr/>
            </a:pPr>
            <a:r>
              <a:rPr lang="pl-PL" sz="1300" i="1" dirty="0" smtClean="0">
                <a:latin typeface="+mn-lt"/>
              </a:rPr>
              <a:t>CEN Gdańsk, 8.04.2014r</a:t>
            </a:r>
            <a:r>
              <a:rPr lang="pl-PL" sz="1300" i="1" dirty="0">
                <a:latin typeface="+mn-lt"/>
              </a:rPr>
              <a:t>.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547662" y="1347738"/>
            <a:ext cx="6984778" cy="1631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5" rIns="91430" bIns="45715">
            <a:spAutoFit/>
          </a:bodyPr>
          <a:lstStyle/>
          <a:p>
            <a:r>
              <a:rPr lang="pl-PL" sz="2000" b="1" dirty="0" smtClean="0">
                <a:latin typeface="+mn-lt"/>
                <a:cs typeface="Arial" pitchFamily="34" charset="0"/>
              </a:rPr>
              <a:t>Edukacja zdrowotna:</a:t>
            </a:r>
          </a:p>
          <a:p>
            <a:pPr marL="722313" indent="-722313"/>
            <a:r>
              <a:rPr lang="pl-PL" sz="2000" dirty="0" smtClean="0">
                <a:latin typeface="+mn-lt"/>
                <a:cs typeface="Arial" pitchFamily="34" charset="0"/>
              </a:rPr>
              <a:t>III.7.4. Uczeń </a:t>
            </a:r>
            <a:r>
              <a:rPr lang="pl-PL" sz="2000" dirty="0" smtClean="0">
                <a:latin typeface="+mn-lt"/>
              </a:rPr>
              <a:t>omawia konstruktywne sposoby radzenia sobie </a:t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z negatywnymi emocjami.</a:t>
            </a:r>
          </a:p>
          <a:p>
            <a:pPr marL="722313" indent="-722313"/>
            <a:r>
              <a:rPr lang="pl-PL" sz="2000" dirty="0" smtClean="0">
                <a:latin typeface="+mn-lt"/>
                <a:cs typeface="Arial" pitchFamily="34" charset="0"/>
              </a:rPr>
              <a:t>III.7.4. Uczeń wyjaśnia, w jaki sposób może dawać i otrzymywać rożnego rodzaju wsparcie społeczne.</a:t>
            </a:r>
            <a:endParaRPr lang="pl-PL" sz="2000" dirty="0" smtClean="0">
              <a:latin typeface="+mn-lt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 rot="21333332">
            <a:off x="928045" y="4900596"/>
            <a:ext cx="7453698" cy="8309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pl-PL" sz="2400" b="1" dirty="0" smtClean="0">
                <a:solidFill>
                  <a:srgbClr val="FF0000"/>
                </a:solidFill>
                <a:latin typeface="+mn-lt"/>
              </a:rPr>
              <a:t>Jak zorganizować zajęcia z edukacji zdrowotnej, </a:t>
            </a:r>
            <a:br>
              <a:rPr lang="pl-PL" sz="2400" b="1" dirty="0" smtClean="0">
                <a:solidFill>
                  <a:srgbClr val="FF0000"/>
                </a:solidFill>
                <a:latin typeface="+mn-lt"/>
              </a:rPr>
            </a:br>
            <a:r>
              <a:rPr lang="pl-PL" sz="2400" b="1" dirty="0" smtClean="0">
                <a:solidFill>
                  <a:srgbClr val="FF0000"/>
                </a:solidFill>
                <a:latin typeface="+mn-lt"/>
              </a:rPr>
              <a:t>aby rozwijać „miękkie” umiejętności uczniów?</a:t>
            </a:r>
            <a:endParaRPr lang="pl-PL" sz="2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547664" y="2930178"/>
            <a:ext cx="6984778" cy="1938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5" rIns="91430" bIns="45715">
            <a:spAutoFit/>
          </a:bodyPr>
          <a:lstStyle/>
          <a:p>
            <a:pPr marL="722313" indent="-722313"/>
            <a:r>
              <a:rPr lang="pl-PL" sz="2000" dirty="0" smtClean="0">
                <a:latin typeface="+mn-lt"/>
                <a:cs typeface="Arial" pitchFamily="34" charset="0"/>
              </a:rPr>
              <a:t>IV.6.3. Uczeń </a:t>
            </a:r>
            <a:r>
              <a:rPr lang="pl-PL" sz="2000" dirty="0" smtClean="0">
                <a:latin typeface="+mn-lt"/>
              </a:rPr>
              <a:t>omawia konstruktywne, optymistyczne sposoby wyjaśniania trudnych zdarzeń i przeformułowania myśli negatywnych na pozytywne.</a:t>
            </a:r>
          </a:p>
          <a:p>
            <a:pPr marL="722313" indent="-722313"/>
            <a:r>
              <a:rPr lang="pl-PL" sz="2000" dirty="0" smtClean="0">
                <a:latin typeface="+mn-lt"/>
                <a:cs typeface="Arial" pitchFamily="34" charset="0"/>
              </a:rPr>
              <a:t>IV.6.5. Uczeń wyjaśnia, na czym polega konstruktywne przekazywanie i odbieranie pozytywnych i negatywnych informacji zwrotnych oraz radzenie sobie z krytyką.</a:t>
            </a:r>
            <a:endParaRPr lang="pl-PL" sz="2000" dirty="0"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92162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/>
              <a:t>Ile zdrowia, a ile sportu w szkolnym WF?</a:t>
            </a:r>
            <a:endParaRPr lang="pl-PL" sz="3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4112" y="1557827"/>
            <a:ext cx="8039100" cy="370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040" y="654540"/>
            <a:ext cx="1443624" cy="203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812" y="4751176"/>
            <a:ext cx="3384376" cy="1946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92162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/>
              <a:t>Ile zdrowia, a ile sportu w szkolnym WF?</a:t>
            </a:r>
            <a:endParaRPr lang="pl-PL" sz="3200" dirty="0"/>
          </a:p>
        </p:txBody>
      </p:sp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0" y="6343933"/>
            <a:ext cx="1907704" cy="5078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eaLnBrk="0">
              <a:buFont typeface="Arial" charset="0"/>
              <a:buNone/>
              <a:defRPr/>
            </a:pPr>
            <a:r>
              <a:rPr lang="pl-PL" sz="1300" i="1" dirty="0">
                <a:latin typeface="+mn-lt"/>
              </a:rPr>
              <a:t>Tomasz Frołowicz</a:t>
            </a:r>
          </a:p>
          <a:p>
            <a:pPr eaLnBrk="0">
              <a:buFont typeface="Arial" charset="0"/>
              <a:buNone/>
              <a:defRPr/>
            </a:pPr>
            <a:r>
              <a:rPr lang="pl-PL" sz="1300" i="1" dirty="0" smtClean="0">
                <a:latin typeface="+mn-lt"/>
              </a:rPr>
              <a:t>CEN Gdańsk, 8.04.2014r</a:t>
            </a:r>
            <a:r>
              <a:rPr lang="pl-PL" sz="1300" i="1" dirty="0">
                <a:latin typeface="+mn-lt"/>
              </a:rPr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788" y="1213232"/>
            <a:ext cx="8640958" cy="461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92162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/>
              <a:t>Ile zdrowia, a ile sportu w szkolnym WF?</a:t>
            </a:r>
            <a:endParaRPr lang="pl-PL" sz="3200" dirty="0"/>
          </a:p>
        </p:txBody>
      </p:sp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0" y="6343933"/>
            <a:ext cx="1907704" cy="5078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eaLnBrk="0">
              <a:buFont typeface="Arial" charset="0"/>
              <a:buNone/>
              <a:defRPr/>
            </a:pPr>
            <a:r>
              <a:rPr lang="pl-PL" sz="1300" i="1" dirty="0">
                <a:latin typeface="+mn-lt"/>
              </a:rPr>
              <a:t>Tomasz Frołowicz</a:t>
            </a:r>
          </a:p>
          <a:p>
            <a:pPr eaLnBrk="0">
              <a:buFont typeface="Arial" charset="0"/>
              <a:buNone/>
              <a:defRPr/>
            </a:pPr>
            <a:r>
              <a:rPr lang="pl-PL" sz="1300" i="1" dirty="0" smtClean="0">
                <a:latin typeface="+mn-lt"/>
              </a:rPr>
              <a:t>CEN Gdańsk, 8.04.2014r</a:t>
            </a:r>
            <a:r>
              <a:rPr lang="pl-PL" sz="1300" i="1" dirty="0">
                <a:latin typeface="+mn-lt"/>
              </a:rPr>
              <a:t>.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 rot="21333332">
            <a:off x="1136606" y="2958530"/>
            <a:ext cx="7453698" cy="8309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pl-PL" sz="2400" b="1" dirty="0" smtClean="0">
                <a:latin typeface="+mn-lt"/>
              </a:rPr>
              <a:t>Czy w gronie nauczycieli WF jest osoba, </a:t>
            </a:r>
            <a:br>
              <a:rPr lang="pl-PL" sz="2400" b="1" dirty="0" smtClean="0">
                <a:latin typeface="+mn-lt"/>
              </a:rPr>
            </a:br>
            <a:r>
              <a:rPr lang="pl-PL" sz="2400" b="1" dirty="0" smtClean="0">
                <a:latin typeface="+mn-lt"/>
              </a:rPr>
              <a:t>która jest liderem szkolnego sportu?</a:t>
            </a:r>
            <a:endParaRPr lang="pl-PL" sz="2400" b="1" dirty="0">
              <a:latin typeface="+mn-lt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 rot="21333332">
            <a:off x="848575" y="1984481"/>
            <a:ext cx="7453698" cy="8309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pl-PL" sz="2400" b="1" dirty="0" smtClean="0">
                <a:latin typeface="+mn-lt"/>
              </a:rPr>
              <a:t>Czy w gronie nauczycieli WF jest osoba, </a:t>
            </a:r>
            <a:br>
              <a:rPr lang="pl-PL" sz="2400" b="1" dirty="0" smtClean="0">
                <a:latin typeface="+mn-lt"/>
              </a:rPr>
            </a:br>
            <a:r>
              <a:rPr lang="pl-PL" sz="2400" b="1" dirty="0" smtClean="0">
                <a:latin typeface="+mn-lt"/>
              </a:rPr>
              <a:t>która jest liderem edukacji zdrowotnej?</a:t>
            </a:r>
            <a:endParaRPr lang="pl-PL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650" y="1557089"/>
            <a:ext cx="7772400" cy="1439863"/>
          </a:xfrm>
        </p:spPr>
        <p:txBody>
          <a:bodyPr/>
          <a:lstStyle/>
          <a:p>
            <a:pPr eaLnBrk="1" hangingPunct="1">
              <a:defRPr/>
            </a:pPr>
            <a:r>
              <a:rPr lang="pl-PL" sz="4400" i="1" dirty="0" smtClean="0"/>
              <a:t>ILE ZDROWIA, A ILE SPORTU </a:t>
            </a:r>
            <a:br>
              <a:rPr lang="pl-PL" sz="4400" i="1" dirty="0" smtClean="0"/>
            </a:br>
            <a:r>
              <a:rPr lang="pl-PL" sz="4400" i="1" dirty="0" smtClean="0"/>
              <a:t>W SZKOLNYM WF?</a:t>
            </a:r>
            <a:endParaRPr lang="pl-PL" sz="4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4294967295"/>
          </p:nvPr>
        </p:nvSpPr>
        <p:spPr>
          <a:xfrm>
            <a:off x="908994" y="3573189"/>
            <a:ext cx="7551438" cy="1223963"/>
          </a:xfrm>
          <a:prstGeom prst="rect">
            <a:avLst/>
          </a:prstGeom>
        </p:spPr>
        <p:txBody>
          <a:bodyPr/>
          <a:lstStyle/>
          <a:p>
            <a:pPr marL="0" indent="0" algn="ctr" eaLnBrk="1" hangingPunct="1">
              <a:defRPr/>
            </a:pPr>
            <a:r>
              <a:rPr lang="pl-PL" sz="3200" b="1" dirty="0" smtClean="0">
                <a:solidFill>
                  <a:schemeClr val="tx2"/>
                </a:solidFill>
              </a:rPr>
              <a:t>dr hab., prof. ndzw. Tomasz Frołowicz</a:t>
            </a:r>
          </a:p>
          <a:p>
            <a:pPr marL="0" indent="0" algn="ctr" eaLnBrk="1" hangingPunct="1">
              <a:defRPr/>
            </a:pPr>
            <a:r>
              <a:rPr lang="pl-PL" sz="3200" b="1" dirty="0" smtClean="0">
                <a:solidFill>
                  <a:schemeClr val="tx2"/>
                </a:solidFill>
              </a:rPr>
              <a:t>AWFiS Gdańsk</a:t>
            </a:r>
          </a:p>
          <a:p>
            <a:pPr marL="0" indent="0" algn="ctr" eaLnBrk="1" hangingPunct="1">
              <a:defRPr/>
            </a:pPr>
            <a:endParaRPr lang="pl-PL" sz="3200" b="1" dirty="0">
              <a:solidFill>
                <a:schemeClr val="tx2"/>
              </a:solidFill>
            </a:endParaRPr>
          </a:p>
        </p:txBody>
      </p:sp>
      <p:sp>
        <p:nvSpPr>
          <p:cNvPr id="4" name="Podtytuł 2"/>
          <p:cNvSpPr txBox="1">
            <a:spLocks/>
          </p:cNvSpPr>
          <p:nvPr/>
        </p:nvSpPr>
        <p:spPr bwMode="auto">
          <a:xfrm>
            <a:off x="2627313" y="5516563"/>
            <a:ext cx="41052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>
              <a:defRPr/>
            </a:pPr>
            <a:r>
              <a:rPr lang="pl-PL" sz="1800" b="1" kern="0" dirty="0" smtClean="0">
                <a:solidFill>
                  <a:schemeClr val="accent5"/>
                </a:solidFill>
              </a:rPr>
              <a:t>Gdańsk, 8.04.2014 r.</a:t>
            </a:r>
            <a:endParaRPr lang="pl-PL" sz="1800" b="1" kern="0" dirty="0">
              <a:solidFill>
                <a:schemeClr val="accent5"/>
              </a:solidFill>
            </a:endParaRPr>
          </a:p>
        </p:txBody>
      </p:sp>
      <p:sp>
        <p:nvSpPr>
          <p:cNvPr id="5" name="Symbol zastępczy tekstu 2"/>
          <p:cNvSpPr>
            <a:spLocks noGrp="1"/>
          </p:cNvSpPr>
          <p:nvPr>
            <p:ph type="body" sz="quarter" idx="13"/>
          </p:nvPr>
        </p:nvSpPr>
        <p:spPr>
          <a:xfrm rot="1463415">
            <a:off x="5396665" y="695313"/>
            <a:ext cx="4222941" cy="648072"/>
          </a:xfrm>
        </p:spPr>
        <p:txBody>
          <a:bodyPr/>
          <a:lstStyle/>
          <a:p>
            <a:pPr marL="0" indent="0" algn="ctr">
              <a:defRPr/>
            </a:pPr>
            <a:r>
              <a:rPr lang="pl-PL" sz="3200" dirty="0" smtClean="0"/>
              <a:t>Dziękuję za uwagę</a:t>
            </a:r>
            <a:endParaRPr lang="pl-PL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29"/>
          <p:cNvSpPr txBox="1">
            <a:spLocks noChangeArrowheads="1"/>
          </p:cNvSpPr>
          <p:nvPr/>
        </p:nvSpPr>
        <p:spPr bwMode="auto">
          <a:xfrm>
            <a:off x="0" y="6343933"/>
            <a:ext cx="1835696" cy="5078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eaLnBrk="0">
              <a:buFont typeface="Arial" charset="0"/>
              <a:buNone/>
              <a:defRPr/>
            </a:pPr>
            <a:r>
              <a:rPr lang="pl-PL" sz="1300" i="1" dirty="0">
                <a:solidFill>
                  <a:schemeClr val="bg1"/>
                </a:solidFill>
                <a:latin typeface="+mn-lt"/>
              </a:rPr>
              <a:t>Tomasz Frołowicz</a:t>
            </a:r>
          </a:p>
          <a:p>
            <a:pPr eaLnBrk="0">
              <a:buFont typeface="Arial" charset="0"/>
              <a:buNone/>
              <a:defRPr/>
            </a:pPr>
            <a:r>
              <a:rPr lang="pl-PL" sz="1300" i="1" dirty="0" smtClean="0">
                <a:solidFill>
                  <a:schemeClr val="bg1"/>
                </a:solidFill>
                <a:latin typeface="+mn-lt"/>
              </a:rPr>
              <a:t>CEN Gdańsk, 8.04.2014r</a:t>
            </a:r>
            <a:r>
              <a:rPr lang="pl-PL" sz="1300" i="1" dirty="0">
                <a:solidFill>
                  <a:schemeClr val="bg1"/>
                </a:solidFill>
                <a:latin typeface="+mn-lt"/>
              </a:rPr>
              <a:t>.</a:t>
            </a:r>
          </a:p>
        </p:txBody>
      </p:sp>
      <p:sp>
        <p:nvSpPr>
          <p:cNvPr id="16" name="Tytuł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92162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pl-PL" sz="3200" b="1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Zadania systemu oświaty a sport szkolny</a:t>
            </a:r>
            <a:endParaRPr lang="pl-PL" sz="3200" b="1" i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upa 48"/>
          <p:cNvGrpSpPr/>
          <p:nvPr/>
        </p:nvGrpSpPr>
        <p:grpSpPr>
          <a:xfrm>
            <a:off x="238631" y="3014162"/>
            <a:ext cx="8666737" cy="2880574"/>
            <a:chOff x="263074" y="3190555"/>
            <a:chExt cx="9554476" cy="3175299"/>
          </a:xfrm>
        </p:grpSpPr>
        <p:cxnSp>
          <p:nvCxnSpPr>
            <p:cNvPr id="6" name="Łącznik prosty 5"/>
            <p:cNvCxnSpPr/>
            <p:nvPr/>
          </p:nvCxnSpPr>
          <p:spPr bwMode="auto">
            <a:xfrm>
              <a:off x="721954" y="5622635"/>
              <a:ext cx="8496944" cy="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Łącznik prosty 6"/>
            <p:cNvCxnSpPr/>
            <p:nvPr/>
          </p:nvCxnSpPr>
          <p:spPr bwMode="auto">
            <a:xfrm>
              <a:off x="719832" y="4859957"/>
              <a:ext cx="8496944" cy="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Łącznik prosty 7"/>
            <p:cNvCxnSpPr/>
            <p:nvPr/>
          </p:nvCxnSpPr>
          <p:spPr bwMode="auto">
            <a:xfrm>
              <a:off x="719832" y="3995861"/>
              <a:ext cx="8496944" cy="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" name="Text Box 4"/>
            <p:cNvSpPr txBox="1">
              <a:spLocks noChangeArrowheads="1"/>
            </p:cNvSpPr>
            <p:nvPr/>
          </p:nvSpPr>
          <p:spPr bwMode="auto">
            <a:xfrm>
              <a:off x="263075" y="3190555"/>
              <a:ext cx="1104829" cy="65501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defRPr/>
              </a:pPr>
              <a:r>
                <a:rPr lang="pl-PL" sz="1600" dirty="0" smtClean="0">
                  <a:solidFill>
                    <a:schemeClr val="accent6">
                      <a:lumMod val="75000"/>
                    </a:schemeClr>
                  </a:solidFill>
                  <a:latin typeface="+mn-lt"/>
                  <a:cs typeface="Arial" pitchFamily="34" charset="0"/>
                </a:rPr>
                <a:t>IV etap </a:t>
              </a:r>
            </a:p>
            <a:p>
              <a:pPr algn="ctr">
                <a:defRPr/>
              </a:pPr>
              <a:r>
                <a:rPr lang="pl-PL" sz="1600" dirty="0" smtClean="0">
                  <a:solidFill>
                    <a:schemeClr val="accent6">
                      <a:lumMod val="75000"/>
                    </a:schemeClr>
                  </a:solidFill>
                  <a:latin typeface="+mn-lt"/>
                  <a:cs typeface="Arial" pitchFamily="34" charset="0"/>
                </a:rPr>
                <a:t>edukacji</a:t>
              </a:r>
            </a:p>
          </p:txBody>
        </p:sp>
        <p:sp>
          <p:nvSpPr>
            <p:cNvPr id="10" name="Text Box 4"/>
            <p:cNvSpPr txBox="1">
              <a:spLocks noChangeArrowheads="1"/>
            </p:cNvSpPr>
            <p:nvPr/>
          </p:nvSpPr>
          <p:spPr bwMode="auto">
            <a:xfrm>
              <a:off x="263074" y="4067868"/>
              <a:ext cx="1104829" cy="65501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defRPr/>
              </a:pPr>
              <a:r>
                <a:rPr lang="pl-PL" sz="1600" dirty="0" smtClean="0">
                  <a:solidFill>
                    <a:schemeClr val="accent6">
                      <a:lumMod val="75000"/>
                    </a:schemeClr>
                  </a:solidFill>
                  <a:latin typeface="+mn-lt"/>
                  <a:cs typeface="Arial" pitchFamily="34" charset="0"/>
                </a:rPr>
                <a:t>III etap </a:t>
              </a:r>
            </a:p>
            <a:p>
              <a:pPr algn="ctr">
                <a:defRPr/>
              </a:pPr>
              <a:r>
                <a:rPr lang="pl-PL" sz="1600" dirty="0" smtClean="0">
                  <a:solidFill>
                    <a:schemeClr val="accent6">
                      <a:lumMod val="75000"/>
                    </a:schemeClr>
                  </a:solidFill>
                  <a:latin typeface="+mn-lt"/>
                  <a:cs typeface="Arial" pitchFamily="34" charset="0"/>
                </a:rPr>
                <a:t>edukacji</a:t>
              </a:r>
            </a:p>
          </p:txBody>
        </p:sp>
        <p:sp>
          <p:nvSpPr>
            <p:cNvPr id="11" name="Text Box 4"/>
            <p:cNvSpPr txBox="1">
              <a:spLocks noChangeArrowheads="1"/>
            </p:cNvSpPr>
            <p:nvPr/>
          </p:nvSpPr>
          <p:spPr bwMode="auto">
            <a:xfrm>
              <a:off x="263074" y="4918747"/>
              <a:ext cx="1104829" cy="65501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defRPr/>
              </a:pPr>
              <a:r>
                <a:rPr lang="pl-PL" sz="1600" dirty="0" smtClean="0">
                  <a:solidFill>
                    <a:schemeClr val="accent6">
                      <a:lumMod val="75000"/>
                    </a:schemeClr>
                  </a:solidFill>
                  <a:latin typeface="+mn-lt"/>
                  <a:cs typeface="Arial" pitchFamily="34" charset="0"/>
                </a:rPr>
                <a:t>II etap </a:t>
              </a:r>
            </a:p>
            <a:p>
              <a:pPr algn="ctr">
                <a:defRPr/>
              </a:pPr>
              <a:r>
                <a:rPr lang="pl-PL" sz="1600" dirty="0" smtClean="0">
                  <a:solidFill>
                    <a:schemeClr val="accent6">
                      <a:lumMod val="75000"/>
                    </a:schemeClr>
                  </a:solidFill>
                  <a:latin typeface="+mn-lt"/>
                  <a:cs typeface="Arial" pitchFamily="34" charset="0"/>
                </a:rPr>
                <a:t>edukacji</a:t>
              </a:r>
            </a:p>
          </p:txBody>
        </p:sp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263074" y="5710835"/>
              <a:ext cx="1104829" cy="65501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defRPr/>
              </a:pPr>
              <a:r>
                <a:rPr lang="pl-PL" sz="1600" dirty="0" smtClean="0">
                  <a:solidFill>
                    <a:schemeClr val="accent6">
                      <a:lumMod val="75000"/>
                    </a:schemeClr>
                  </a:solidFill>
                  <a:latin typeface="+mn-lt"/>
                  <a:cs typeface="Arial" pitchFamily="34" charset="0"/>
                </a:rPr>
                <a:t>I etap </a:t>
              </a:r>
            </a:p>
            <a:p>
              <a:pPr algn="ctr">
                <a:defRPr/>
              </a:pPr>
              <a:r>
                <a:rPr lang="pl-PL" sz="1600" dirty="0" smtClean="0">
                  <a:solidFill>
                    <a:schemeClr val="accent6">
                      <a:lumMod val="75000"/>
                    </a:schemeClr>
                  </a:solidFill>
                  <a:latin typeface="+mn-lt"/>
                  <a:cs typeface="Arial" pitchFamily="34" charset="0"/>
                </a:rPr>
                <a:t>edukacji</a:t>
              </a:r>
            </a:p>
          </p:txBody>
        </p:sp>
        <p:sp>
          <p:nvSpPr>
            <p:cNvPr id="14" name="Text Box 4"/>
            <p:cNvSpPr txBox="1">
              <a:spLocks noChangeArrowheads="1"/>
            </p:cNvSpPr>
            <p:nvPr/>
          </p:nvSpPr>
          <p:spPr bwMode="auto">
            <a:xfrm>
              <a:off x="8688010" y="5850181"/>
              <a:ext cx="1104830" cy="38153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defRPr/>
              </a:pPr>
              <a:r>
                <a:rPr lang="pl-PL" sz="1600" dirty="0" smtClean="0">
                  <a:solidFill>
                    <a:schemeClr val="accent6">
                      <a:lumMod val="75000"/>
                    </a:schemeClr>
                  </a:solidFill>
                  <a:latin typeface="+mn-lt"/>
                  <a:cs typeface="Arial" pitchFamily="34" charset="0"/>
                </a:rPr>
                <a:t>6-9 lat</a:t>
              </a:r>
            </a:p>
          </p:txBody>
        </p:sp>
        <p:sp>
          <p:nvSpPr>
            <p:cNvPr id="15" name="Text Box 4"/>
            <p:cNvSpPr txBox="1">
              <a:spLocks noChangeArrowheads="1"/>
            </p:cNvSpPr>
            <p:nvPr/>
          </p:nvSpPr>
          <p:spPr bwMode="auto">
            <a:xfrm>
              <a:off x="8681188" y="5071799"/>
              <a:ext cx="1104830" cy="38153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defRPr/>
              </a:pPr>
              <a:r>
                <a:rPr lang="pl-PL" sz="1600" dirty="0" smtClean="0">
                  <a:solidFill>
                    <a:schemeClr val="accent6">
                      <a:lumMod val="75000"/>
                    </a:schemeClr>
                  </a:solidFill>
                  <a:latin typeface="+mn-lt"/>
                  <a:cs typeface="Arial" pitchFamily="34" charset="0"/>
                </a:rPr>
                <a:t>9-12 lat</a:t>
              </a:r>
            </a:p>
          </p:txBody>
        </p:sp>
        <p:sp>
          <p:nvSpPr>
            <p:cNvPr id="17" name="Text Box 4"/>
            <p:cNvSpPr txBox="1">
              <a:spLocks noChangeArrowheads="1"/>
            </p:cNvSpPr>
            <p:nvPr/>
          </p:nvSpPr>
          <p:spPr bwMode="auto">
            <a:xfrm>
              <a:off x="8696954" y="4279711"/>
              <a:ext cx="1104830" cy="38153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defRPr/>
              </a:pPr>
              <a:r>
                <a:rPr lang="pl-PL" sz="1600" dirty="0" smtClean="0">
                  <a:solidFill>
                    <a:schemeClr val="accent6">
                      <a:lumMod val="75000"/>
                    </a:schemeClr>
                  </a:solidFill>
                  <a:latin typeface="+mn-lt"/>
                  <a:cs typeface="Arial" pitchFamily="34" charset="0"/>
                </a:rPr>
                <a:t>12-15 lat</a:t>
              </a: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8712720" y="3347789"/>
              <a:ext cx="1104830" cy="38153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defRPr/>
              </a:pPr>
              <a:r>
                <a:rPr lang="pl-PL" sz="1600" dirty="0" smtClean="0">
                  <a:solidFill>
                    <a:schemeClr val="accent6">
                      <a:lumMod val="75000"/>
                    </a:schemeClr>
                  </a:solidFill>
                  <a:latin typeface="+mn-lt"/>
                  <a:cs typeface="Arial" pitchFamily="34" charset="0"/>
                </a:rPr>
                <a:t>15-19 lat</a:t>
              </a:r>
            </a:p>
          </p:txBody>
        </p:sp>
      </p:grp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5099758" y="909329"/>
            <a:ext cx="3924152" cy="1015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>
              <a:defRPr/>
            </a:pPr>
            <a:r>
              <a:rPr lang="pl-PL" sz="2000" dirty="0" smtClean="0">
                <a:solidFill>
                  <a:srgbClr val="C00000"/>
                </a:solidFill>
                <a:latin typeface="+mn-lt"/>
                <a:cs typeface="Arial" pitchFamily="34" charset="0"/>
              </a:rPr>
              <a:t>Wskaźniki efektywności, np.:</a:t>
            </a:r>
          </a:p>
          <a:p>
            <a:pPr marL="156963" indent="-156963">
              <a:buClr>
                <a:srgbClr val="C00000"/>
              </a:buClr>
              <a:buFont typeface="Symbol" pitchFamily="18" charset="2"/>
              <a:buChar char="-"/>
              <a:defRPr/>
            </a:pPr>
            <a:r>
              <a:rPr lang="pl-PL" sz="2000" dirty="0" smtClean="0">
                <a:solidFill>
                  <a:srgbClr val="C00000"/>
                </a:solidFill>
                <a:latin typeface="+mn-lt"/>
                <a:cs typeface="Arial" pitchFamily="34" charset="0"/>
              </a:rPr>
              <a:t>medale IO Soczi, IO Rio de Janeiro,</a:t>
            </a:r>
          </a:p>
          <a:p>
            <a:pPr marL="156963" indent="-156963">
              <a:buClr>
                <a:srgbClr val="C00000"/>
              </a:buClr>
              <a:buFont typeface="Symbol" pitchFamily="18" charset="2"/>
              <a:buChar char="-"/>
              <a:defRPr/>
            </a:pPr>
            <a:r>
              <a:rPr lang="pl-PL" sz="2000" dirty="0" smtClean="0">
                <a:solidFill>
                  <a:srgbClr val="C00000"/>
                </a:solidFill>
                <a:latin typeface="+mn-lt"/>
                <a:cs typeface="Arial" pitchFamily="34" charset="0"/>
              </a:rPr>
              <a:t>koszt zdobytego medalu.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467544" y="1172327"/>
            <a:ext cx="4536504" cy="13234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>
              <a:defRPr/>
            </a:pP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rial" pitchFamily="34" charset="0"/>
              </a:rPr>
              <a:t>Wskaźniki efektywności, np.:</a:t>
            </a:r>
          </a:p>
          <a:p>
            <a:pPr marL="156963" indent="-156963">
              <a:buClr>
                <a:schemeClr val="accent1">
                  <a:lumMod val="75000"/>
                </a:schemeClr>
              </a:buClr>
              <a:buFont typeface="Symbol" pitchFamily="18" charset="2"/>
              <a:buChar char="-"/>
              <a:defRPr/>
            </a:pP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rial" pitchFamily="34" charset="0"/>
              </a:rPr>
              <a:t>suma tygodniowej AF uczniów,</a:t>
            </a:r>
          </a:p>
          <a:p>
            <a:pPr marL="156963" indent="-156963">
              <a:buClr>
                <a:schemeClr val="accent1">
                  <a:lumMod val="75000"/>
                </a:schemeClr>
              </a:buClr>
              <a:buFont typeface="Symbol" pitchFamily="18" charset="2"/>
              <a:buChar char="-"/>
              <a:defRPr/>
            </a:pP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rial" pitchFamily="34" charset="0"/>
              </a:rPr>
              <a:t>odsetek ludzi podejmujących AF </a:t>
            </a:r>
            <a:br>
              <a:rPr lang="pl-PL" sz="2000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rial" pitchFamily="34" charset="0"/>
              </a:rPr>
            </a:b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rial" pitchFamily="34" charset="0"/>
              </a:rPr>
              <a:t>10, 20, 30 … lat po zakończeniu edukacji.</a:t>
            </a: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1118219" y="6052722"/>
            <a:ext cx="7122114" cy="4000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algn="ctr">
              <a:defRPr/>
            </a:pP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rial" pitchFamily="34" charset="0"/>
              </a:rPr>
              <a:t>System oświaty wraz z </a:t>
            </a:r>
            <a:r>
              <a:rPr lang="pl-PL" sz="2000" b="1" dirty="0" smtClean="0">
                <a:solidFill>
                  <a:srgbClr val="C00000"/>
                </a:solidFill>
                <a:latin typeface="+mn-lt"/>
                <a:cs typeface="Arial" pitchFamily="34" charset="0"/>
              </a:rPr>
              <a:t>podsystemem szkolnictwa sportowego</a:t>
            </a:r>
          </a:p>
        </p:txBody>
      </p:sp>
      <p:grpSp>
        <p:nvGrpSpPr>
          <p:cNvPr id="22" name="Grupa 43"/>
          <p:cNvGrpSpPr/>
          <p:nvPr/>
        </p:nvGrpSpPr>
        <p:grpSpPr>
          <a:xfrm>
            <a:off x="5596591" y="3026154"/>
            <a:ext cx="861503" cy="2702640"/>
            <a:chOff x="6169853" y="3203773"/>
            <a:chExt cx="949747" cy="2979160"/>
          </a:xfrm>
        </p:grpSpPr>
        <p:sp>
          <p:nvSpPr>
            <p:cNvPr id="23" name="Strzałka w prawo 22"/>
            <p:cNvSpPr/>
            <p:nvPr/>
          </p:nvSpPr>
          <p:spPr bwMode="auto">
            <a:xfrm>
              <a:off x="6327512" y="4902555"/>
              <a:ext cx="792088" cy="504056"/>
            </a:xfrm>
            <a:prstGeom prst="rightArrow">
              <a:avLst/>
            </a:prstGeom>
            <a:noFill/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hangingPunct="0">
                <a:lnSpc>
                  <a:spcPct val="101000"/>
                </a:lnSpc>
                <a:buClr>
                  <a:srgbClr val="000000"/>
                </a:buClr>
                <a:buSzPct val="100000"/>
              </a:pPr>
              <a:endParaRPr lang="pl-PL" sz="2200" dirty="0" smtClean="0">
                <a:solidFill>
                  <a:schemeClr val="bg1"/>
                </a:solidFill>
                <a:latin typeface="+mn-lt"/>
                <a:cs typeface="Arial" pitchFamily="34" charset="0"/>
              </a:endParaRPr>
            </a:p>
          </p:txBody>
        </p:sp>
        <p:sp>
          <p:nvSpPr>
            <p:cNvPr id="24" name="Strzałka w prawo 23"/>
            <p:cNvSpPr/>
            <p:nvPr/>
          </p:nvSpPr>
          <p:spPr bwMode="auto">
            <a:xfrm>
              <a:off x="6336456" y="4094701"/>
              <a:ext cx="720080" cy="360040"/>
            </a:xfrm>
            <a:prstGeom prst="rightArrow">
              <a:avLst>
                <a:gd name="adj1" fmla="val 50000"/>
                <a:gd name="adj2" fmla="val 54379"/>
              </a:avLst>
            </a:prstGeom>
            <a:noFill/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hangingPunct="0">
                <a:lnSpc>
                  <a:spcPct val="101000"/>
                </a:lnSpc>
                <a:buClr>
                  <a:srgbClr val="000000"/>
                </a:buClr>
                <a:buSzPct val="100000"/>
              </a:pPr>
              <a:endParaRPr lang="pl-PL" sz="2200" dirty="0" smtClean="0">
                <a:solidFill>
                  <a:schemeClr val="bg1"/>
                </a:solidFill>
                <a:latin typeface="+mn-lt"/>
                <a:cs typeface="Arial" pitchFamily="34" charset="0"/>
              </a:endParaRPr>
            </a:p>
          </p:txBody>
        </p:sp>
        <p:sp>
          <p:nvSpPr>
            <p:cNvPr id="25" name="Strzałka w prawo 24"/>
            <p:cNvSpPr/>
            <p:nvPr/>
          </p:nvSpPr>
          <p:spPr bwMode="auto">
            <a:xfrm>
              <a:off x="6383754" y="3203773"/>
              <a:ext cx="720080" cy="216024"/>
            </a:xfrm>
            <a:prstGeom prst="rightArrow">
              <a:avLst>
                <a:gd name="adj1" fmla="val 50000"/>
                <a:gd name="adj2" fmla="val 54379"/>
              </a:avLst>
            </a:prstGeom>
            <a:noFill/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hangingPunct="0">
                <a:lnSpc>
                  <a:spcPct val="101000"/>
                </a:lnSpc>
                <a:buClr>
                  <a:srgbClr val="000000"/>
                </a:buClr>
                <a:buSzPct val="100000"/>
              </a:pPr>
              <a:endParaRPr lang="pl-PL" sz="2200" dirty="0" smtClean="0">
                <a:solidFill>
                  <a:schemeClr val="bg1"/>
                </a:solidFill>
                <a:latin typeface="+mn-lt"/>
                <a:cs typeface="Arial" pitchFamily="34" charset="0"/>
              </a:endParaRPr>
            </a:p>
          </p:txBody>
        </p:sp>
        <p:sp>
          <p:nvSpPr>
            <p:cNvPr id="26" name="Strzałka w prawo 25"/>
            <p:cNvSpPr/>
            <p:nvPr/>
          </p:nvSpPr>
          <p:spPr bwMode="auto">
            <a:xfrm>
              <a:off x="6264448" y="5822893"/>
              <a:ext cx="720080" cy="360040"/>
            </a:xfrm>
            <a:prstGeom prst="rightArrow">
              <a:avLst>
                <a:gd name="adj1" fmla="val 50000"/>
                <a:gd name="adj2" fmla="val 54379"/>
              </a:avLst>
            </a:prstGeom>
            <a:noFill/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hangingPunct="0">
                <a:lnSpc>
                  <a:spcPct val="101000"/>
                </a:lnSpc>
                <a:buClr>
                  <a:srgbClr val="000000"/>
                </a:buClr>
                <a:buSzPct val="100000"/>
              </a:pPr>
              <a:endParaRPr lang="pl-PL" sz="2200" dirty="0" smtClean="0">
                <a:solidFill>
                  <a:schemeClr val="bg1"/>
                </a:solidFill>
                <a:latin typeface="+mn-lt"/>
                <a:cs typeface="Arial" pitchFamily="34" charset="0"/>
              </a:endParaRPr>
            </a:p>
          </p:txBody>
        </p:sp>
        <p:sp>
          <p:nvSpPr>
            <p:cNvPr id="27" name="Strzałka w prawo 26"/>
            <p:cNvSpPr/>
            <p:nvPr/>
          </p:nvSpPr>
          <p:spPr bwMode="auto">
            <a:xfrm rot="10800000">
              <a:off x="6169853" y="5397666"/>
              <a:ext cx="720080" cy="216024"/>
            </a:xfrm>
            <a:prstGeom prst="rightArrow">
              <a:avLst>
                <a:gd name="adj1" fmla="val 50000"/>
                <a:gd name="adj2" fmla="val 54379"/>
              </a:avLst>
            </a:prstGeom>
            <a:noFill/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hangingPunct="0">
                <a:lnSpc>
                  <a:spcPct val="101000"/>
                </a:lnSpc>
                <a:buClr>
                  <a:srgbClr val="000000"/>
                </a:buClr>
                <a:buSzPct val="100000"/>
              </a:pPr>
              <a:endParaRPr lang="pl-PL" sz="2200" dirty="0" smtClean="0">
                <a:solidFill>
                  <a:schemeClr val="bg1"/>
                </a:solidFill>
                <a:latin typeface="+mn-lt"/>
                <a:cs typeface="Arial" pitchFamily="34" charset="0"/>
              </a:endParaRPr>
            </a:p>
          </p:txBody>
        </p:sp>
        <p:sp>
          <p:nvSpPr>
            <p:cNvPr id="28" name="Strzałka w prawo 27"/>
            <p:cNvSpPr/>
            <p:nvPr/>
          </p:nvSpPr>
          <p:spPr bwMode="auto">
            <a:xfrm rot="10800000">
              <a:off x="6180358" y="4470505"/>
              <a:ext cx="709169" cy="322212"/>
            </a:xfrm>
            <a:prstGeom prst="rightArrow">
              <a:avLst>
                <a:gd name="adj1" fmla="val 50000"/>
                <a:gd name="adj2" fmla="val 54379"/>
              </a:avLst>
            </a:prstGeom>
            <a:noFill/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hangingPunct="0">
                <a:lnSpc>
                  <a:spcPct val="101000"/>
                </a:lnSpc>
                <a:buClr>
                  <a:srgbClr val="000000"/>
                </a:buClr>
                <a:buSzPct val="100000"/>
              </a:pPr>
              <a:endParaRPr lang="pl-PL" sz="2200" dirty="0" smtClean="0">
                <a:solidFill>
                  <a:schemeClr val="bg1"/>
                </a:solidFill>
                <a:latin typeface="+mn-lt"/>
                <a:cs typeface="Arial" pitchFamily="34" charset="0"/>
              </a:endParaRPr>
            </a:p>
          </p:txBody>
        </p:sp>
        <p:sp>
          <p:nvSpPr>
            <p:cNvPr id="29" name="Strzałka w prawo 28"/>
            <p:cNvSpPr/>
            <p:nvPr/>
          </p:nvSpPr>
          <p:spPr bwMode="auto">
            <a:xfrm rot="10800000">
              <a:off x="6192439" y="3491805"/>
              <a:ext cx="792088" cy="432048"/>
            </a:xfrm>
            <a:prstGeom prst="rightArrow">
              <a:avLst>
                <a:gd name="adj1" fmla="val 50000"/>
                <a:gd name="adj2" fmla="val 54379"/>
              </a:avLst>
            </a:prstGeom>
            <a:noFill/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hangingPunct="0">
                <a:lnSpc>
                  <a:spcPct val="101000"/>
                </a:lnSpc>
                <a:buClr>
                  <a:srgbClr val="000000"/>
                </a:buClr>
                <a:buSzPct val="100000"/>
              </a:pPr>
              <a:endParaRPr lang="pl-PL" sz="2200" dirty="0" smtClean="0">
                <a:solidFill>
                  <a:schemeClr val="bg1"/>
                </a:solidFill>
                <a:latin typeface="+mn-lt"/>
                <a:cs typeface="Arial" pitchFamily="34" charset="0"/>
              </a:endParaRPr>
            </a:p>
          </p:txBody>
        </p:sp>
      </p:grpSp>
      <p:grpSp>
        <p:nvGrpSpPr>
          <p:cNvPr id="30" name="Grupa 50"/>
          <p:cNvGrpSpPr/>
          <p:nvPr/>
        </p:nvGrpSpPr>
        <p:grpSpPr>
          <a:xfrm>
            <a:off x="1250063" y="2830181"/>
            <a:ext cx="4444411" cy="3135569"/>
            <a:chOff x="1378108" y="2987749"/>
            <a:chExt cx="4899654" cy="3456384"/>
          </a:xfrm>
        </p:grpSpPr>
        <p:sp>
          <p:nvSpPr>
            <p:cNvPr id="31" name="Text Box 4"/>
            <p:cNvSpPr txBox="1">
              <a:spLocks noChangeArrowheads="1"/>
            </p:cNvSpPr>
            <p:nvPr/>
          </p:nvSpPr>
          <p:spPr bwMode="auto">
            <a:xfrm rot="19655140">
              <a:off x="1378108" y="3900409"/>
              <a:ext cx="4899654" cy="16388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defRPr/>
              </a:pPr>
              <a:r>
                <a:rPr lang="pl-PL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  <a:cs typeface="Arial" pitchFamily="34" charset="0"/>
                </a:rPr>
                <a:t>Szkolna edukacja fizyczna, </a:t>
              </a:r>
              <a:br>
                <a:rPr lang="pl-PL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  <a:cs typeface="Arial" pitchFamily="34" charset="0"/>
                </a:rPr>
              </a:br>
              <a:r>
                <a:rPr lang="pl-PL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  <a:cs typeface="Arial" pitchFamily="34" charset="0"/>
                </a:rPr>
                <a:t>a w niej system sportu powszechnego, </a:t>
              </a:r>
            </a:p>
            <a:p>
              <a:pPr algn="ctr">
                <a:defRPr/>
              </a:pPr>
              <a:r>
                <a:rPr lang="pl-PL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  <a:cs typeface="Arial" pitchFamily="34" charset="0"/>
                </a:rPr>
                <a:t>(</a:t>
              </a:r>
              <a:r>
                <a:rPr lang="pl-PL" b="1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  <a:cs typeface="Arial" pitchFamily="34" charset="0"/>
                </a:rPr>
                <a:t>sportu inkluzyjnego</a:t>
              </a:r>
              <a:r>
                <a:rPr lang="pl-PL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  <a:cs typeface="Arial" pitchFamily="34" charset="0"/>
                </a:rPr>
                <a:t>) </a:t>
              </a:r>
              <a:br>
                <a:rPr lang="pl-PL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  <a:cs typeface="Arial" pitchFamily="34" charset="0"/>
                </a:rPr>
              </a:br>
              <a:r>
                <a:rPr lang="pl-PL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  <a:cs typeface="Arial" pitchFamily="34" charset="0"/>
                </a:rPr>
                <a:t>w szkołach podstawowych, gimnazjach </a:t>
              </a:r>
              <a:br>
                <a:rPr lang="pl-PL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  <a:cs typeface="Arial" pitchFamily="34" charset="0"/>
                </a:rPr>
              </a:br>
              <a:r>
                <a:rPr lang="pl-PL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  <a:cs typeface="Arial" pitchFamily="34" charset="0"/>
                </a:rPr>
                <a:t>i szkołach ponadgimnazjalnych.</a:t>
              </a:r>
            </a:p>
          </p:txBody>
        </p:sp>
        <p:grpSp>
          <p:nvGrpSpPr>
            <p:cNvPr id="32" name="Grupa 37"/>
            <p:cNvGrpSpPr/>
            <p:nvPr/>
          </p:nvGrpSpPr>
          <p:grpSpPr>
            <a:xfrm>
              <a:off x="1655936" y="2987749"/>
              <a:ext cx="4320480" cy="3456384"/>
              <a:chOff x="1655936" y="2987749"/>
              <a:chExt cx="4320480" cy="3456384"/>
            </a:xfrm>
          </p:grpSpPr>
          <p:sp>
            <p:nvSpPr>
              <p:cNvPr id="33" name="Prostokąt 32"/>
              <p:cNvSpPr/>
              <p:nvPr/>
            </p:nvSpPr>
            <p:spPr bwMode="auto">
              <a:xfrm>
                <a:off x="1655936" y="2987749"/>
                <a:ext cx="4320480" cy="3456384"/>
              </a:xfrm>
              <a:prstGeom prst="rect">
                <a:avLst/>
              </a:prstGeom>
              <a:noFill/>
              <a:ln w="25400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407526" hangingPunct="0">
                  <a:lnSpc>
                    <a:spcPct val="101000"/>
                  </a:lnSpc>
                  <a:buClr>
                    <a:srgbClr val="000000"/>
                  </a:buClr>
                  <a:buSzPct val="100000"/>
                </a:pPr>
                <a:endParaRPr lang="pl-PL" sz="2200" dirty="0" smtClean="0">
                  <a:solidFill>
                    <a:schemeClr val="bg1"/>
                  </a:solidFill>
                  <a:latin typeface="+mn-lt"/>
                  <a:cs typeface="Arial" pitchFamily="34" charset="0"/>
                </a:endParaRPr>
              </a:p>
            </p:txBody>
          </p:sp>
          <p:sp>
            <p:nvSpPr>
              <p:cNvPr id="34" name="Text Box 4"/>
              <p:cNvSpPr txBox="1">
                <a:spLocks noChangeArrowheads="1"/>
              </p:cNvSpPr>
              <p:nvPr/>
            </p:nvSpPr>
            <p:spPr bwMode="auto">
              <a:xfrm>
                <a:off x="4794318" y="5848628"/>
                <a:ext cx="1104830" cy="55323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100794" tIns="50397" rIns="100794" bIns="50397">
                <a:spAutoFit/>
              </a:bodyPr>
              <a:lstStyle/>
              <a:p>
                <a:pPr algn="ctr">
                  <a:defRPr/>
                </a:pPr>
                <a:r>
                  <a:rPr lang="pl-PL" sz="1300" dirty="0" smtClean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cs typeface="Arial" pitchFamily="34" charset="0"/>
                  </a:rPr>
                  <a:t>100% populacji</a:t>
                </a:r>
              </a:p>
            </p:txBody>
          </p:sp>
          <p:sp>
            <p:nvSpPr>
              <p:cNvPr id="35" name="Text Box 4"/>
              <p:cNvSpPr txBox="1">
                <a:spLocks noChangeArrowheads="1"/>
              </p:cNvSpPr>
              <p:nvPr/>
            </p:nvSpPr>
            <p:spPr bwMode="auto">
              <a:xfrm>
                <a:off x="4792756" y="5003973"/>
                <a:ext cx="1104830" cy="55323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100794" tIns="50397" rIns="100794" bIns="50397">
                <a:spAutoFit/>
              </a:bodyPr>
              <a:lstStyle/>
              <a:p>
                <a:pPr algn="ctr">
                  <a:defRPr/>
                </a:pPr>
                <a:r>
                  <a:rPr lang="pl-PL" sz="1300" dirty="0" smtClean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cs typeface="Arial" pitchFamily="34" charset="0"/>
                  </a:rPr>
                  <a:t>100% populacji</a:t>
                </a:r>
              </a:p>
            </p:txBody>
          </p:sp>
          <p:sp>
            <p:nvSpPr>
              <p:cNvPr id="36" name="Text Box 4"/>
              <p:cNvSpPr txBox="1">
                <a:spLocks noChangeArrowheads="1"/>
              </p:cNvSpPr>
              <p:nvPr/>
            </p:nvSpPr>
            <p:spPr bwMode="auto">
              <a:xfrm>
                <a:off x="1705356" y="4052103"/>
                <a:ext cx="1104830" cy="55323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100794" tIns="50397" rIns="100794" bIns="50397">
                <a:spAutoFit/>
              </a:bodyPr>
              <a:lstStyle/>
              <a:p>
                <a:pPr algn="ctr">
                  <a:defRPr/>
                </a:pPr>
                <a:r>
                  <a:rPr lang="pl-PL" sz="1300" dirty="0" smtClean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cs typeface="Arial" pitchFamily="34" charset="0"/>
                  </a:rPr>
                  <a:t>100% populacji</a:t>
                </a:r>
              </a:p>
            </p:txBody>
          </p:sp>
          <p:sp>
            <p:nvSpPr>
              <p:cNvPr id="37" name="Text Box 4"/>
              <p:cNvSpPr txBox="1">
                <a:spLocks noChangeArrowheads="1"/>
              </p:cNvSpPr>
              <p:nvPr/>
            </p:nvSpPr>
            <p:spPr bwMode="auto">
              <a:xfrm>
                <a:off x="1775242" y="3098795"/>
                <a:ext cx="1104830" cy="55323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100794" tIns="50397" rIns="100794" bIns="50397">
                <a:spAutoFit/>
              </a:bodyPr>
              <a:lstStyle/>
              <a:p>
                <a:pPr algn="ctr">
                  <a:defRPr/>
                </a:pPr>
                <a:r>
                  <a:rPr lang="pl-PL" sz="1300" dirty="0" smtClean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cs typeface="Arial" pitchFamily="34" charset="0"/>
                  </a:rPr>
                  <a:t>100% populacji</a:t>
                </a:r>
              </a:p>
            </p:txBody>
          </p:sp>
        </p:grpSp>
      </p:grpSp>
      <p:grpSp>
        <p:nvGrpSpPr>
          <p:cNvPr id="38" name="Grupa 49"/>
          <p:cNvGrpSpPr/>
          <p:nvPr/>
        </p:nvGrpSpPr>
        <p:grpSpPr>
          <a:xfrm>
            <a:off x="5135566" y="1924891"/>
            <a:ext cx="4071017" cy="4047048"/>
            <a:chOff x="5661604" y="1989834"/>
            <a:chExt cx="4488013" cy="4461121"/>
          </a:xfrm>
        </p:grpSpPr>
        <p:sp>
          <p:nvSpPr>
            <p:cNvPr id="39" name="Trójkąt równoramienny 38"/>
            <p:cNvSpPr/>
            <p:nvPr/>
          </p:nvSpPr>
          <p:spPr bwMode="auto">
            <a:xfrm>
              <a:off x="7056536" y="2058467"/>
              <a:ext cx="1368152" cy="4392488"/>
            </a:xfrm>
            <a:prstGeom prst="triangle">
              <a:avLst/>
            </a:prstGeom>
            <a:noFill/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hangingPunct="0">
                <a:lnSpc>
                  <a:spcPct val="101000"/>
                </a:lnSpc>
                <a:buClr>
                  <a:srgbClr val="000000"/>
                </a:buClr>
                <a:buSzPct val="100000"/>
              </a:pPr>
              <a:endParaRPr lang="pl-PL" sz="2200" dirty="0" smtClean="0">
                <a:solidFill>
                  <a:schemeClr val="bg1"/>
                </a:solidFill>
                <a:latin typeface="+mn-lt"/>
                <a:cs typeface="Arial" pitchFamily="34" charset="0"/>
              </a:endParaRPr>
            </a:p>
          </p:txBody>
        </p: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 rot="434652">
              <a:off x="5661604" y="1989834"/>
              <a:ext cx="4488013" cy="133355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defRPr/>
              </a:pPr>
              <a:r>
                <a:rPr lang="pl-PL" dirty="0" smtClean="0">
                  <a:solidFill>
                    <a:srgbClr val="C00000"/>
                  </a:solidFill>
                  <a:latin typeface="+mn-lt"/>
                  <a:cs typeface="Arial" pitchFamily="34" charset="0"/>
                </a:rPr>
                <a:t>System sportu elitarnego, </a:t>
              </a:r>
            </a:p>
            <a:p>
              <a:pPr algn="ctr">
                <a:defRPr/>
              </a:pPr>
              <a:r>
                <a:rPr lang="pl-PL" dirty="0" smtClean="0">
                  <a:solidFill>
                    <a:srgbClr val="C00000"/>
                  </a:solidFill>
                  <a:latin typeface="+mn-lt"/>
                  <a:cs typeface="Arial" pitchFamily="34" charset="0"/>
                </a:rPr>
                <a:t>(</a:t>
              </a:r>
              <a:r>
                <a:rPr lang="pl-PL" b="1" dirty="0" smtClean="0">
                  <a:solidFill>
                    <a:srgbClr val="C00000"/>
                  </a:solidFill>
                  <a:latin typeface="+mn-lt"/>
                  <a:cs typeface="Arial" pitchFamily="34" charset="0"/>
                </a:rPr>
                <a:t>sportu ekskluzywnego</a:t>
              </a:r>
              <a:r>
                <a:rPr lang="pl-PL" dirty="0" smtClean="0">
                  <a:solidFill>
                    <a:srgbClr val="C00000"/>
                  </a:solidFill>
                  <a:latin typeface="+mn-lt"/>
                  <a:cs typeface="Arial" pitchFamily="34" charset="0"/>
                </a:rPr>
                <a:t>)</a:t>
              </a:r>
              <a:br>
                <a:rPr lang="pl-PL" dirty="0" smtClean="0">
                  <a:solidFill>
                    <a:srgbClr val="C00000"/>
                  </a:solidFill>
                  <a:latin typeface="+mn-lt"/>
                  <a:cs typeface="Arial" pitchFamily="34" charset="0"/>
                </a:rPr>
              </a:br>
              <a:r>
                <a:rPr lang="pl-PL" dirty="0" smtClean="0">
                  <a:solidFill>
                    <a:srgbClr val="C00000"/>
                  </a:solidFill>
                  <a:latin typeface="+mn-lt"/>
                  <a:cs typeface="Arial" pitchFamily="34" charset="0"/>
                </a:rPr>
                <a:t>w klasach i szkołach sportowych</a:t>
              </a:r>
              <a:br>
                <a:rPr lang="pl-PL" dirty="0" smtClean="0">
                  <a:solidFill>
                    <a:srgbClr val="C00000"/>
                  </a:solidFill>
                  <a:latin typeface="+mn-lt"/>
                  <a:cs typeface="Arial" pitchFamily="34" charset="0"/>
                </a:rPr>
              </a:br>
              <a:r>
                <a:rPr lang="pl-PL" dirty="0" smtClean="0">
                  <a:solidFill>
                    <a:srgbClr val="C00000"/>
                  </a:solidFill>
                  <a:latin typeface="+mn-lt"/>
                  <a:cs typeface="Arial" pitchFamily="34" charset="0"/>
                </a:rPr>
                <a:t>oraz szkołach mistrzostwa sportowego</a:t>
              </a:r>
            </a:p>
          </p:txBody>
        </p:sp>
        <p:sp>
          <p:nvSpPr>
            <p:cNvPr id="41" name="Text Box 4"/>
            <p:cNvSpPr txBox="1">
              <a:spLocks noChangeArrowheads="1"/>
            </p:cNvSpPr>
            <p:nvPr/>
          </p:nvSpPr>
          <p:spPr bwMode="auto">
            <a:xfrm>
              <a:off x="7193730" y="5852303"/>
              <a:ext cx="1104830" cy="55323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ctr">
                <a:defRPr/>
              </a:pPr>
              <a:r>
                <a:rPr lang="pl-PL" sz="1300" dirty="0" smtClean="0">
                  <a:solidFill>
                    <a:srgbClr val="C00000"/>
                  </a:solidFill>
                  <a:latin typeface="+mn-lt"/>
                  <a:cs typeface="Arial" pitchFamily="34" charset="0"/>
                </a:rPr>
                <a:t>?% populacji</a:t>
              </a:r>
            </a:p>
          </p:txBody>
        </p:sp>
      </p:grpSp>
      <p:sp>
        <p:nvSpPr>
          <p:cNvPr id="42" name="Text Box 4"/>
          <p:cNvSpPr txBox="1">
            <a:spLocks noChangeArrowheads="1"/>
          </p:cNvSpPr>
          <p:nvPr/>
        </p:nvSpPr>
        <p:spPr bwMode="auto">
          <a:xfrm rot="1397815">
            <a:off x="6112999" y="4714492"/>
            <a:ext cx="2255585" cy="33854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algn="ctr">
              <a:defRPr/>
            </a:pPr>
            <a:r>
              <a:rPr lang="pl-PL" sz="1600" b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ok. 1,2% uczniów SP</a:t>
            </a:r>
          </a:p>
        </p:txBody>
      </p:sp>
      <p:sp>
        <p:nvSpPr>
          <p:cNvPr id="43" name="Text Box 4"/>
          <p:cNvSpPr txBox="1">
            <a:spLocks noChangeArrowheads="1"/>
          </p:cNvSpPr>
          <p:nvPr/>
        </p:nvSpPr>
        <p:spPr bwMode="auto">
          <a:xfrm rot="1193583">
            <a:off x="5878349" y="3893997"/>
            <a:ext cx="2516855" cy="34612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algn="ctr">
              <a:defRPr/>
            </a:pPr>
            <a:r>
              <a:rPr lang="pl-PL" sz="1600" b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ok. 1,5% uczniów Gim.</a:t>
            </a:r>
          </a:p>
        </p:txBody>
      </p:sp>
      <p:sp>
        <p:nvSpPr>
          <p:cNvPr id="44" name="Text Box 4"/>
          <p:cNvSpPr txBox="1">
            <a:spLocks noChangeArrowheads="1"/>
          </p:cNvSpPr>
          <p:nvPr/>
        </p:nvSpPr>
        <p:spPr bwMode="auto">
          <a:xfrm rot="886825">
            <a:off x="6011648" y="3404986"/>
            <a:ext cx="2386220" cy="33854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algn="ctr">
              <a:defRPr/>
            </a:pPr>
            <a:r>
              <a:rPr lang="pl-PL" sz="1600" b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ok. 0,2% uczniów SPG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42" grpId="0"/>
      <p:bldP spid="43" grpId="0"/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92162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/>
              <a:t>Ile zdrowia, a ile sportu w szkolnym WF?</a:t>
            </a:r>
            <a:endParaRPr lang="pl-PL" sz="3200" dirty="0"/>
          </a:p>
        </p:txBody>
      </p:sp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0" y="6343933"/>
            <a:ext cx="1907704" cy="5078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eaLnBrk="0">
              <a:buFont typeface="Arial" charset="0"/>
              <a:buNone/>
              <a:defRPr/>
            </a:pPr>
            <a:r>
              <a:rPr lang="pl-PL" sz="1300" i="1" dirty="0">
                <a:latin typeface="+mn-lt"/>
              </a:rPr>
              <a:t>Tomasz Frołowicz</a:t>
            </a:r>
          </a:p>
          <a:p>
            <a:pPr eaLnBrk="0">
              <a:buFont typeface="Arial" charset="0"/>
              <a:buNone/>
              <a:defRPr/>
            </a:pPr>
            <a:r>
              <a:rPr lang="pl-PL" sz="1300" i="1" dirty="0" smtClean="0">
                <a:latin typeface="+mn-lt"/>
              </a:rPr>
              <a:t>CEN Gdańsk, 8.04.2014r</a:t>
            </a:r>
            <a:r>
              <a:rPr lang="pl-PL" sz="1300" i="1" dirty="0">
                <a:latin typeface="+mn-lt"/>
              </a:rPr>
              <a:t>.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056624" y="2138090"/>
            <a:ext cx="6984778" cy="1077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5" rIns="91430" bIns="45715">
            <a:spAutoFit/>
          </a:bodyPr>
          <a:lstStyle/>
          <a:p>
            <a:pPr algn="ctr"/>
            <a:r>
              <a:rPr lang="pl-PL" sz="3200" b="1" dirty="0" smtClean="0">
                <a:latin typeface="+mn-lt"/>
                <a:cs typeface="Arial" pitchFamily="34" charset="0"/>
              </a:rPr>
              <a:t>Co na to </a:t>
            </a:r>
            <a:br>
              <a:rPr lang="pl-PL" sz="3200" b="1" dirty="0" smtClean="0">
                <a:latin typeface="+mn-lt"/>
                <a:cs typeface="Arial" pitchFamily="34" charset="0"/>
              </a:rPr>
            </a:br>
            <a:r>
              <a:rPr lang="pl-PL" sz="3200" b="1" dirty="0" smtClean="0">
                <a:latin typeface="+mn-lt"/>
                <a:cs typeface="Arial" pitchFamily="34" charset="0"/>
              </a:rPr>
              <a:t>podstawa programowa WF?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125"/>
          <p:cNvGrpSpPr>
            <a:grpSpLocks/>
          </p:cNvGrpSpPr>
          <p:nvPr/>
        </p:nvGrpSpPr>
        <p:grpSpPr bwMode="auto">
          <a:xfrm>
            <a:off x="869760" y="743664"/>
            <a:ext cx="8392320" cy="1487329"/>
            <a:chOff x="548" y="819"/>
            <a:chExt cx="5286" cy="937"/>
          </a:xfrm>
        </p:grpSpPr>
        <p:sp>
          <p:nvSpPr>
            <p:cNvPr id="39" name="Text Box 126"/>
            <p:cNvSpPr txBox="1">
              <a:spLocks noChangeArrowheads="1"/>
            </p:cNvSpPr>
            <p:nvPr/>
          </p:nvSpPr>
          <p:spPr bwMode="auto">
            <a:xfrm>
              <a:off x="4258" y="1105"/>
              <a:ext cx="1089" cy="59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115000"/>
                </a:lnSpc>
                <a:buFontTx/>
                <a:buNone/>
              </a:pPr>
              <a:endParaRPr lang="pl-PL" sz="1600" b="1" dirty="0">
                <a:latin typeface="Arial" charset="0"/>
              </a:endParaRPr>
            </a:p>
            <a:p>
              <a:pPr algn="ctr">
                <a:lnSpc>
                  <a:spcPct val="115000"/>
                </a:lnSpc>
                <a:buFontTx/>
                <a:buNone/>
              </a:pPr>
              <a:r>
                <a:rPr lang="pl-PL" sz="1600" b="1" dirty="0">
                  <a:latin typeface="Arial" charset="0"/>
                </a:rPr>
                <a:t>3 GODZ.</a:t>
              </a:r>
            </a:p>
            <a:p>
              <a:pPr algn="ctr">
                <a:lnSpc>
                  <a:spcPct val="115000"/>
                </a:lnSpc>
                <a:buFontTx/>
                <a:buNone/>
              </a:pPr>
              <a:endParaRPr lang="pl-PL" sz="1600" b="1" dirty="0">
                <a:latin typeface="Arial" charset="0"/>
              </a:endParaRPr>
            </a:p>
          </p:txBody>
        </p:sp>
        <p:sp>
          <p:nvSpPr>
            <p:cNvPr id="40" name="Text Box 127"/>
            <p:cNvSpPr txBox="1">
              <a:spLocks noChangeArrowheads="1"/>
            </p:cNvSpPr>
            <p:nvPr/>
          </p:nvSpPr>
          <p:spPr bwMode="auto">
            <a:xfrm>
              <a:off x="2079" y="828"/>
              <a:ext cx="1089" cy="88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115000"/>
                </a:lnSpc>
                <a:buFontTx/>
                <a:buNone/>
              </a:pPr>
              <a:r>
                <a:rPr lang="pl-PL" sz="2400" b="1" dirty="0">
                  <a:latin typeface="Arial" charset="0"/>
                </a:rPr>
                <a:t/>
              </a:r>
              <a:br>
                <a:rPr lang="pl-PL" sz="2400" b="1" dirty="0">
                  <a:latin typeface="Arial" charset="0"/>
                </a:rPr>
              </a:br>
              <a:r>
                <a:rPr lang="pl-PL" sz="1600" b="1" dirty="0">
                  <a:latin typeface="Arial" charset="0"/>
                </a:rPr>
                <a:t>4 GODZ.</a:t>
              </a:r>
            </a:p>
            <a:p>
              <a:pPr algn="ctr">
                <a:lnSpc>
                  <a:spcPct val="115000"/>
                </a:lnSpc>
                <a:buFontTx/>
                <a:buNone/>
              </a:pPr>
              <a:endParaRPr lang="pl-PL" sz="1600" b="1" dirty="0">
                <a:latin typeface="Arial" charset="0"/>
              </a:endParaRPr>
            </a:p>
            <a:p>
              <a:pPr algn="ctr">
                <a:lnSpc>
                  <a:spcPct val="115000"/>
                </a:lnSpc>
                <a:buFontTx/>
                <a:buNone/>
              </a:pPr>
              <a:endParaRPr lang="pl-PL" sz="1600" b="1" dirty="0">
                <a:latin typeface="Arial" charset="0"/>
              </a:endParaRPr>
            </a:p>
          </p:txBody>
        </p:sp>
        <p:sp>
          <p:nvSpPr>
            <p:cNvPr id="41" name="Text Box 128"/>
            <p:cNvSpPr txBox="1">
              <a:spLocks noChangeArrowheads="1"/>
            </p:cNvSpPr>
            <p:nvPr/>
          </p:nvSpPr>
          <p:spPr bwMode="auto">
            <a:xfrm>
              <a:off x="3158" y="828"/>
              <a:ext cx="1089" cy="88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115000"/>
                </a:lnSpc>
                <a:buFontTx/>
                <a:buNone/>
              </a:pPr>
              <a:r>
                <a:rPr lang="pl-PL" sz="2400" b="1" dirty="0">
                  <a:latin typeface="Arial" charset="0"/>
                </a:rPr>
                <a:t/>
              </a:r>
              <a:br>
                <a:rPr lang="pl-PL" sz="2400" b="1" dirty="0">
                  <a:latin typeface="Arial" charset="0"/>
                </a:rPr>
              </a:br>
              <a:r>
                <a:rPr lang="pl-PL" sz="1600" b="1" dirty="0">
                  <a:latin typeface="Arial" charset="0"/>
                </a:rPr>
                <a:t>4 GODZ.</a:t>
              </a:r>
            </a:p>
            <a:p>
              <a:pPr algn="ctr">
                <a:lnSpc>
                  <a:spcPct val="115000"/>
                </a:lnSpc>
                <a:buFontTx/>
                <a:buNone/>
              </a:pPr>
              <a:endParaRPr lang="pl-PL" sz="1600" b="1" dirty="0">
                <a:latin typeface="Arial" charset="0"/>
              </a:endParaRPr>
            </a:p>
            <a:p>
              <a:pPr algn="ctr">
                <a:lnSpc>
                  <a:spcPct val="115000"/>
                </a:lnSpc>
                <a:buFontTx/>
                <a:buNone/>
              </a:pPr>
              <a:endParaRPr lang="pl-PL" sz="1600" b="1" dirty="0">
                <a:latin typeface="Arial" charset="0"/>
              </a:endParaRPr>
            </a:p>
          </p:txBody>
        </p:sp>
        <p:grpSp>
          <p:nvGrpSpPr>
            <p:cNvPr id="42" name="Group 129"/>
            <p:cNvGrpSpPr>
              <a:grpSpLocks/>
            </p:cNvGrpSpPr>
            <p:nvPr/>
          </p:nvGrpSpPr>
          <p:grpSpPr bwMode="auto">
            <a:xfrm>
              <a:off x="548" y="1497"/>
              <a:ext cx="5286" cy="259"/>
              <a:chOff x="249" y="1124"/>
              <a:chExt cx="5286" cy="259"/>
            </a:xfrm>
          </p:grpSpPr>
          <p:sp>
            <p:nvSpPr>
              <p:cNvPr id="46" name="Line 130"/>
              <p:cNvSpPr>
                <a:spLocks noChangeShapeType="1"/>
              </p:cNvSpPr>
              <p:nvPr/>
            </p:nvSpPr>
            <p:spPr bwMode="auto">
              <a:xfrm>
                <a:off x="538" y="1372"/>
                <a:ext cx="4672" cy="0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 type="arrow"/>
                <a:tailEnd type="arrow" w="med" len="med"/>
              </a:ln>
            </p:spPr>
            <p:txBody>
              <a:bodyPr>
                <a:spAutoFit/>
              </a:bodyPr>
              <a:lstStyle/>
              <a:p>
                <a:endParaRPr lang="pl-PL"/>
              </a:p>
            </p:txBody>
          </p:sp>
          <p:sp>
            <p:nvSpPr>
              <p:cNvPr id="47" name="Text Box 131"/>
              <p:cNvSpPr txBox="1">
                <a:spLocks noChangeArrowheads="1"/>
              </p:cNvSpPr>
              <p:nvPr/>
            </p:nvSpPr>
            <p:spPr bwMode="auto">
              <a:xfrm>
                <a:off x="249" y="1133"/>
                <a:ext cx="480" cy="25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  <a:buFont typeface="Arial" charset="0"/>
                  <a:buNone/>
                </a:pPr>
                <a:r>
                  <a:rPr lang="pl-PL" sz="2000" dirty="0" smtClean="0">
                    <a:solidFill>
                      <a:schemeClr val="bg1"/>
                    </a:solidFill>
                    <a:latin typeface="Arial" charset="0"/>
                  </a:rPr>
                  <a:t>6 </a:t>
                </a:r>
                <a:r>
                  <a:rPr lang="pl-PL" sz="2000" dirty="0">
                    <a:solidFill>
                      <a:schemeClr val="bg1"/>
                    </a:solidFill>
                    <a:latin typeface="Arial" charset="0"/>
                  </a:rPr>
                  <a:t>lat</a:t>
                </a:r>
              </a:p>
            </p:txBody>
          </p:sp>
          <p:sp>
            <p:nvSpPr>
              <p:cNvPr id="48" name="Text Box 132"/>
              <p:cNvSpPr txBox="1">
                <a:spLocks noChangeArrowheads="1"/>
              </p:cNvSpPr>
              <p:nvPr/>
            </p:nvSpPr>
            <p:spPr bwMode="auto">
              <a:xfrm>
                <a:off x="4959" y="1124"/>
                <a:ext cx="576" cy="25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lnSpc>
                    <a:spcPct val="100000"/>
                  </a:lnSpc>
                  <a:buFont typeface="Arial" charset="0"/>
                  <a:buNone/>
                </a:pPr>
                <a:r>
                  <a:rPr lang="pl-PL" sz="2000" dirty="0">
                    <a:solidFill>
                      <a:schemeClr val="bg1"/>
                    </a:solidFill>
                    <a:latin typeface="Arial" charset="0"/>
                  </a:rPr>
                  <a:t>19 lat</a:t>
                </a:r>
              </a:p>
            </p:txBody>
          </p:sp>
        </p:grpSp>
        <p:grpSp>
          <p:nvGrpSpPr>
            <p:cNvPr id="43" name="Group 133"/>
            <p:cNvGrpSpPr>
              <a:grpSpLocks/>
            </p:cNvGrpSpPr>
            <p:nvPr/>
          </p:nvGrpSpPr>
          <p:grpSpPr bwMode="auto">
            <a:xfrm>
              <a:off x="975" y="819"/>
              <a:ext cx="1089" cy="880"/>
              <a:chOff x="779" y="1218"/>
              <a:chExt cx="1089" cy="880"/>
            </a:xfrm>
          </p:grpSpPr>
          <p:sp>
            <p:nvSpPr>
              <p:cNvPr id="44" name="Text Box 134"/>
              <p:cNvSpPr txBox="1">
                <a:spLocks noChangeArrowheads="1"/>
              </p:cNvSpPr>
              <p:nvPr/>
            </p:nvSpPr>
            <p:spPr bwMode="auto">
              <a:xfrm>
                <a:off x="779" y="1505"/>
                <a:ext cx="1089" cy="593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lnSpc>
                    <a:spcPct val="115000"/>
                  </a:lnSpc>
                  <a:buFontTx/>
                  <a:buNone/>
                </a:pPr>
                <a:r>
                  <a:rPr lang="pl-PL" sz="1600" b="1" dirty="0">
                    <a:latin typeface="Arial" charset="0"/>
                  </a:rPr>
                  <a:t>3 GODZ.</a:t>
                </a:r>
              </a:p>
              <a:p>
                <a:pPr algn="ctr">
                  <a:lnSpc>
                    <a:spcPct val="115000"/>
                  </a:lnSpc>
                  <a:buFontTx/>
                  <a:buNone/>
                </a:pPr>
                <a:r>
                  <a:rPr lang="pl-PL" sz="1600" b="1" dirty="0">
                    <a:latin typeface="Arial" charset="0"/>
                  </a:rPr>
                  <a:t>LEKCYJNE</a:t>
                </a:r>
              </a:p>
              <a:p>
                <a:pPr algn="ctr">
                  <a:lnSpc>
                    <a:spcPct val="115000"/>
                  </a:lnSpc>
                  <a:buFontTx/>
                  <a:buNone/>
                </a:pPr>
                <a:endParaRPr lang="pl-PL" sz="1600" b="1" dirty="0">
                  <a:latin typeface="Arial" charset="0"/>
                </a:endParaRPr>
              </a:p>
            </p:txBody>
          </p:sp>
          <p:sp>
            <p:nvSpPr>
              <p:cNvPr id="45" name="Text Box 135"/>
              <p:cNvSpPr txBox="1">
                <a:spLocks noChangeArrowheads="1"/>
              </p:cNvSpPr>
              <p:nvPr/>
            </p:nvSpPr>
            <p:spPr bwMode="auto">
              <a:xfrm>
                <a:off x="943" y="1218"/>
                <a:ext cx="771" cy="2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lnSpc>
                    <a:spcPct val="115000"/>
                  </a:lnSpc>
                  <a:buFontTx/>
                  <a:buNone/>
                </a:pPr>
                <a:r>
                  <a:rPr lang="pl-PL" sz="2000" b="1" dirty="0">
                    <a:solidFill>
                      <a:schemeClr val="bg1"/>
                    </a:solidFill>
                    <a:latin typeface="Arial" charset="0"/>
                  </a:rPr>
                  <a:t>I ETAP</a:t>
                </a:r>
              </a:p>
            </p:txBody>
          </p:sp>
        </p:grpSp>
      </p:grpSp>
      <p:sp>
        <p:nvSpPr>
          <p:cNvPr id="13" name="Text Box 29"/>
          <p:cNvSpPr txBox="1">
            <a:spLocks noChangeArrowheads="1"/>
          </p:cNvSpPr>
          <p:nvPr/>
        </p:nvSpPr>
        <p:spPr bwMode="auto">
          <a:xfrm>
            <a:off x="0" y="6343933"/>
            <a:ext cx="1835696" cy="5078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eaLnBrk="0">
              <a:buFont typeface="Arial" charset="0"/>
              <a:buNone/>
              <a:defRPr/>
            </a:pPr>
            <a:r>
              <a:rPr lang="pl-PL" sz="1300" i="1" dirty="0">
                <a:solidFill>
                  <a:schemeClr val="bg1"/>
                </a:solidFill>
                <a:latin typeface="+mn-lt"/>
              </a:rPr>
              <a:t>Tomasz Frołowicz</a:t>
            </a:r>
          </a:p>
          <a:p>
            <a:pPr eaLnBrk="0">
              <a:buFont typeface="Arial" charset="0"/>
              <a:buNone/>
              <a:defRPr/>
            </a:pPr>
            <a:r>
              <a:rPr lang="pl-PL" sz="1300" i="1" dirty="0" smtClean="0">
                <a:solidFill>
                  <a:schemeClr val="bg1"/>
                </a:solidFill>
                <a:latin typeface="+mn-lt"/>
              </a:rPr>
              <a:t>CEN Gdańsk, 8.04.2014r</a:t>
            </a:r>
            <a:r>
              <a:rPr lang="pl-PL" sz="1300" i="1" dirty="0">
                <a:solidFill>
                  <a:schemeClr val="bg1"/>
                </a:solidFill>
                <a:latin typeface="+mn-lt"/>
              </a:rPr>
              <a:t>.</a:t>
            </a:r>
          </a:p>
        </p:txBody>
      </p:sp>
      <p:sp>
        <p:nvSpPr>
          <p:cNvPr id="16" name="Tytuł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92162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>
                <a:solidFill>
                  <a:schemeClr val="bg1"/>
                </a:solidFill>
              </a:rPr>
              <a:t>Ile zdrowia, a ile sportu w szkolnym WF?</a:t>
            </a:r>
            <a:endParaRPr lang="pl-PL" sz="3200" dirty="0">
              <a:solidFill>
                <a:schemeClr val="bg1"/>
              </a:solidFill>
            </a:endParaRPr>
          </a:p>
        </p:txBody>
      </p:sp>
      <p:sp>
        <p:nvSpPr>
          <p:cNvPr id="4" name="Text Box 93"/>
          <p:cNvSpPr txBox="1">
            <a:spLocks noChangeArrowheads="1"/>
          </p:cNvSpPr>
          <p:nvPr/>
        </p:nvSpPr>
        <p:spPr bwMode="auto">
          <a:xfrm>
            <a:off x="5175360" y="730579"/>
            <a:ext cx="1224000" cy="446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15000"/>
              </a:lnSpc>
              <a:buFontTx/>
              <a:buNone/>
            </a:pPr>
            <a:r>
              <a:rPr lang="pl-PL" sz="2000" b="1" dirty="0">
                <a:latin typeface="Arial" charset="0"/>
              </a:rPr>
              <a:t>III ETAP</a:t>
            </a:r>
          </a:p>
        </p:txBody>
      </p:sp>
      <p:sp>
        <p:nvSpPr>
          <p:cNvPr id="5" name="Text Box 94"/>
          <p:cNvSpPr txBox="1">
            <a:spLocks noChangeArrowheads="1"/>
          </p:cNvSpPr>
          <p:nvPr/>
        </p:nvSpPr>
        <p:spPr bwMode="auto">
          <a:xfrm>
            <a:off x="6948400" y="764704"/>
            <a:ext cx="1224000" cy="416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15000"/>
              </a:lnSpc>
              <a:buFontTx/>
              <a:buNone/>
            </a:pPr>
            <a:r>
              <a:rPr lang="pl-PL" sz="2000" b="1" dirty="0">
                <a:solidFill>
                  <a:schemeClr val="bg1"/>
                </a:solidFill>
                <a:latin typeface="Arial" charset="0"/>
              </a:rPr>
              <a:t>IV ETAP</a:t>
            </a:r>
          </a:p>
        </p:txBody>
      </p:sp>
      <p:sp>
        <p:nvSpPr>
          <p:cNvPr id="6" name="Text Box 95"/>
          <p:cNvSpPr txBox="1">
            <a:spLocks noChangeArrowheads="1"/>
          </p:cNvSpPr>
          <p:nvPr/>
        </p:nvSpPr>
        <p:spPr bwMode="auto">
          <a:xfrm>
            <a:off x="3519360" y="736339"/>
            <a:ext cx="1224000" cy="446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15000"/>
              </a:lnSpc>
              <a:buFontTx/>
              <a:buNone/>
            </a:pPr>
            <a:r>
              <a:rPr lang="pl-PL" sz="2000" b="1" dirty="0">
                <a:latin typeface="Arial" charset="0"/>
              </a:rPr>
              <a:t>II ETAP</a:t>
            </a:r>
          </a:p>
        </p:txBody>
      </p:sp>
      <p:sp>
        <p:nvSpPr>
          <p:cNvPr id="7" name="Text Box 96"/>
          <p:cNvSpPr txBox="1">
            <a:spLocks noChangeArrowheads="1"/>
          </p:cNvSpPr>
          <p:nvPr/>
        </p:nvSpPr>
        <p:spPr bwMode="auto">
          <a:xfrm>
            <a:off x="3270241" y="3075817"/>
            <a:ext cx="1729440" cy="59334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treningu zdrowotnego</a:t>
            </a:r>
          </a:p>
        </p:txBody>
      </p:sp>
      <p:sp>
        <p:nvSpPr>
          <p:cNvPr id="8" name="Text Box 97"/>
          <p:cNvSpPr txBox="1">
            <a:spLocks noChangeArrowheads="1"/>
          </p:cNvSpPr>
          <p:nvPr/>
        </p:nvSpPr>
        <p:spPr bwMode="auto">
          <a:xfrm>
            <a:off x="4996800" y="2248076"/>
            <a:ext cx="1729440" cy="8309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diagnozy</a:t>
            </a:r>
            <a:r>
              <a:rPr lang="pl-PL" sz="1600" b="1" i="1" dirty="0">
                <a:latin typeface="Arial" charset="0"/>
              </a:rPr>
              <a:t> </a:t>
            </a:r>
            <a:r>
              <a:rPr lang="pl-PL" sz="1600" dirty="0">
                <a:latin typeface="Arial" charset="0"/>
              </a:rPr>
              <a:t>spraw. i aktywności </a:t>
            </a:r>
            <a:r>
              <a:rPr lang="pl-PL" sz="1600" dirty="0" err="1">
                <a:latin typeface="Arial" charset="0"/>
              </a:rPr>
              <a:t>fiz</a:t>
            </a:r>
            <a:r>
              <a:rPr lang="pl-PL" sz="1600" dirty="0">
                <a:latin typeface="Arial" charset="0"/>
              </a:rPr>
              <a:t>. oraz rozwoju </a:t>
            </a:r>
            <a:r>
              <a:rPr lang="pl-PL" sz="1600" dirty="0" err="1">
                <a:latin typeface="Arial" charset="0"/>
              </a:rPr>
              <a:t>fiz</a:t>
            </a:r>
            <a:r>
              <a:rPr lang="pl-PL" sz="1600" dirty="0">
                <a:latin typeface="Arial" charset="0"/>
              </a:rPr>
              <a:t>.</a:t>
            </a:r>
          </a:p>
        </p:txBody>
      </p:sp>
      <p:sp>
        <p:nvSpPr>
          <p:cNvPr id="9" name="Text Box 98"/>
          <p:cNvSpPr txBox="1">
            <a:spLocks noChangeArrowheads="1"/>
          </p:cNvSpPr>
          <p:nvPr/>
        </p:nvSpPr>
        <p:spPr bwMode="auto">
          <a:xfrm>
            <a:off x="3270241" y="2250957"/>
            <a:ext cx="1729440" cy="83816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diagnozy </a:t>
            </a:r>
            <a:br>
              <a:rPr lang="pl-PL" sz="1600" dirty="0">
                <a:latin typeface="Arial" charset="0"/>
              </a:rPr>
            </a:br>
            <a:r>
              <a:rPr lang="pl-PL" sz="1600" dirty="0">
                <a:latin typeface="Arial" charset="0"/>
              </a:rPr>
              <a:t>sprawności </a:t>
            </a:r>
            <a:r>
              <a:rPr lang="pl-PL" sz="1600" dirty="0" err="1">
                <a:latin typeface="Arial" charset="0"/>
              </a:rPr>
              <a:t>fiz</a:t>
            </a:r>
            <a:r>
              <a:rPr lang="pl-PL" sz="1600" dirty="0">
                <a:latin typeface="Arial" charset="0"/>
              </a:rPr>
              <a:t>. </a:t>
            </a:r>
            <a:br>
              <a:rPr lang="pl-PL" sz="1600" dirty="0">
                <a:latin typeface="Arial" charset="0"/>
              </a:rPr>
            </a:br>
            <a:r>
              <a:rPr lang="pl-PL" sz="1600" dirty="0">
                <a:latin typeface="Arial" charset="0"/>
              </a:rPr>
              <a:t>i rozwoju </a:t>
            </a:r>
            <a:r>
              <a:rPr lang="pl-PL" sz="1600" dirty="0" err="1">
                <a:latin typeface="Arial" charset="0"/>
              </a:rPr>
              <a:t>fiz</a:t>
            </a:r>
            <a:r>
              <a:rPr lang="pl-PL" sz="1600" dirty="0">
                <a:latin typeface="Arial" charset="0"/>
              </a:rPr>
              <a:t>.</a:t>
            </a:r>
          </a:p>
        </p:txBody>
      </p:sp>
      <p:sp>
        <p:nvSpPr>
          <p:cNvPr id="10" name="Text Box 99"/>
          <p:cNvSpPr txBox="1">
            <a:spLocks noChangeArrowheads="1"/>
          </p:cNvSpPr>
          <p:nvPr/>
        </p:nvSpPr>
        <p:spPr bwMode="auto">
          <a:xfrm>
            <a:off x="1543680" y="2248076"/>
            <a:ext cx="1728000" cy="8309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endParaRPr lang="pl-PL" sz="1600" dirty="0">
              <a:latin typeface="Arial" charset="0"/>
            </a:endParaRPr>
          </a:p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sprawności fizycznej</a:t>
            </a:r>
          </a:p>
        </p:txBody>
      </p:sp>
      <p:sp>
        <p:nvSpPr>
          <p:cNvPr id="11" name="Text Box 100"/>
          <p:cNvSpPr txBox="1">
            <a:spLocks noChangeArrowheads="1"/>
          </p:cNvSpPr>
          <p:nvPr/>
        </p:nvSpPr>
        <p:spPr bwMode="auto">
          <a:xfrm>
            <a:off x="6726241" y="2248076"/>
            <a:ext cx="1729440" cy="8309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diagnozy</a:t>
            </a:r>
            <a:r>
              <a:rPr lang="pl-PL" sz="1600" b="1" i="1" dirty="0">
                <a:latin typeface="Arial" charset="0"/>
              </a:rPr>
              <a:t> </a:t>
            </a:r>
            <a:r>
              <a:rPr lang="pl-PL" sz="1600" dirty="0">
                <a:latin typeface="Arial" charset="0"/>
              </a:rPr>
              <a:t>spraw. i aktywności </a:t>
            </a:r>
            <a:r>
              <a:rPr lang="pl-PL" sz="1600" dirty="0" err="1">
                <a:latin typeface="Arial" charset="0"/>
              </a:rPr>
              <a:t>fiz</a:t>
            </a:r>
            <a:r>
              <a:rPr lang="pl-PL" sz="1600" dirty="0">
                <a:latin typeface="Arial" charset="0"/>
              </a:rPr>
              <a:t>. oraz rozwoju </a:t>
            </a:r>
            <a:r>
              <a:rPr lang="pl-PL" sz="1600" dirty="0" err="1">
                <a:latin typeface="Arial" charset="0"/>
              </a:rPr>
              <a:t>fiz</a:t>
            </a:r>
            <a:r>
              <a:rPr lang="pl-PL" sz="1600" dirty="0">
                <a:latin typeface="Arial" charset="0"/>
              </a:rPr>
              <a:t>.</a:t>
            </a:r>
          </a:p>
        </p:txBody>
      </p:sp>
      <p:sp>
        <p:nvSpPr>
          <p:cNvPr id="12" name="Text Box 101"/>
          <p:cNvSpPr txBox="1">
            <a:spLocks noChangeArrowheads="1"/>
          </p:cNvSpPr>
          <p:nvPr/>
        </p:nvSpPr>
        <p:spPr bwMode="auto">
          <a:xfrm>
            <a:off x="1543680" y="3089125"/>
            <a:ext cx="1728000" cy="59334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treningu zdrowotnego</a:t>
            </a:r>
          </a:p>
        </p:txBody>
      </p:sp>
      <p:sp>
        <p:nvSpPr>
          <p:cNvPr id="14" name="Text Box 102"/>
          <p:cNvSpPr txBox="1">
            <a:spLocks noChangeArrowheads="1"/>
          </p:cNvSpPr>
          <p:nvPr/>
        </p:nvSpPr>
        <p:spPr bwMode="auto">
          <a:xfrm>
            <a:off x="4999680" y="3077257"/>
            <a:ext cx="1728000" cy="59334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treningu zdrowotnego</a:t>
            </a:r>
          </a:p>
        </p:txBody>
      </p:sp>
      <p:sp>
        <p:nvSpPr>
          <p:cNvPr id="15" name="Text Box 103"/>
          <p:cNvSpPr txBox="1">
            <a:spLocks noChangeArrowheads="1"/>
          </p:cNvSpPr>
          <p:nvPr/>
        </p:nvSpPr>
        <p:spPr bwMode="auto">
          <a:xfrm>
            <a:off x="6729121" y="3077257"/>
            <a:ext cx="1729440" cy="59334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treningu zdrowotnego</a:t>
            </a:r>
          </a:p>
        </p:txBody>
      </p:sp>
      <p:sp>
        <p:nvSpPr>
          <p:cNvPr id="17" name="Text Box 104"/>
          <p:cNvSpPr txBox="1">
            <a:spLocks noChangeArrowheads="1"/>
          </p:cNvSpPr>
          <p:nvPr/>
        </p:nvSpPr>
        <p:spPr bwMode="auto">
          <a:xfrm>
            <a:off x="3271680" y="3679241"/>
            <a:ext cx="1729440" cy="83816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sportów całego życia </a:t>
            </a:r>
            <a:br>
              <a:rPr lang="pl-PL" sz="1600" dirty="0">
                <a:latin typeface="Arial" charset="0"/>
              </a:rPr>
            </a:br>
            <a:r>
              <a:rPr lang="pl-PL" sz="1600" dirty="0">
                <a:latin typeface="Arial" charset="0"/>
              </a:rPr>
              <a:t>i wypoczynku </a:t>
            </a:r>
          </a:p>
        </p:txBody>
      </p:sp>
      <p:sp>
        <p:nvSpPr>
          <p:cNvPr id="18" name="Text Box 105"/>
          <p:cNvSpPr txBox="1">
            <a:spLocks noChangeArrowheads="1"/>
          </p:cNvSpPr>
          <p:nvPr/>
        </p:nvSpPr>
        <p:spPr bwMode="auto">
          <a:xfrm>
            <a:off x="1545120" y="3676360"/>
            <a:ext cx="1728000" cy="83960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sportów całego życia </a:t>
            </a:r>
            <a:br>
              <a:rPr lang="pl-PL" sz="1600" dirty="0">
                <a:latin typeface="Arial" charset="0"/>
              </a:rPr>
            </a:br>
            <a:r>
              <a:rPr lang="pl-PL" sz="1600" dirty="0">
                <a:latin typeface="Arial" charset="0"/>
              </a:rPr>
              <a:t>i wypoczynku </a:t>
            </a:r>
          </a:p>
        </p:txBody>
      </p:sp>
      <p:sp>
        <p:nvSpPr>
          <p:cNvPr id="19" name="Text Box 106"/>
          <p:cNvSpPr txBox="1">
            <a:spLocks noChangeArrowheads="1"/>
          </p:cNvSpPr>
          <p:nvPr/>
        </p:nvSpPr>
        <p:spPr bwMode="auto">
          <a:xfrm>
            <a:off x="5001120" y="3665932"/>
            <a:ext cx="1728000" cy="83816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sportów całego życia </a:t>
            </a:r>
            <a:br>
              <a:rPr lang="pl-PL" sz="1600" dirty="0">
                <a:latin typeface="Arial" charset="0"/>
              </a:rPr>
            </a:br>
            <a:r>
              <a:rPr lang="pl-PL" sz="1600" dirty="0">
                <a:latin typeface="Arial" charset="0"/>
              </a:rPr>
              <a:t>i wypoczynku </a:t>
            </a:r>
          </a:p>
        </p:txBody>
      </p:sp>
      <p:sp>
        <p:nvSpPr>
          <p:cNvPr id="20" name="Text Box 107"/>
          <p:cNvSpPr txBox="1">
            <a:spLocks noChangeArrowheads="1"/>
          </p:cNvSpPr>
          <p:nvPr/>
        </p:nvSpPr>
        <p:spPr bwMode="auto">
          <a:xfrm>
            <a:off x="6730560" y="3665932"/>
            <a:ext cx="1729440" cy="83816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sportów całego życia </a:t>
            </a:r>
            <a:br>
              <a:rPr lang="pl-PL" sz="1600" dirty="0">
                <a:latin typeface="Arial" charset="0"/>
              </a:rPr>
            </a:br>
            <a:r>
              <a:rPr lang="pl-PL" sz="1600" dirty="0">
                <a:latin typeface="Arial" charset="0"/>
              </a:rPr>
              <a:t>i wypoczynku </a:t>
            </a:r>
          </a:p>
        </p:txBody>
      </p:sp>
      <p:sp>
        <p:nvSpPr>
          <p:cNvPr id="21" name="Text Box 108"/>
          <p:cNvSpPr txBox="1">
            <a:spLocks noChangeArrowheads="1"/>
          </p:cNvSpPr>
          <p:nvPr/>
        </p:nvSpPr>
        <p:spPr bwMode="auto">
          <a:xfrm>
            <a:off x="3271680" y="4508767"/>
            <a:ext cx="1729440" cy="84680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bezpiecznej aktywności </a:t>
            </a:r>
            <a:r>
              <a:rPr lang="pl-PL" sz="1600" dirty="0" err="1">
                <a:latin typeface="Arial" charset="0"/>
              </a:rPr>
              <a:t>fiz</a:t>
            </a:r>
            <a:r>
              <a:rPr lang="pl-PL" sz="1600" dirty="0">
                <a:latin typeface="Arial" charset="0"/>
              </a:rPr>
              <a:t>. i higieny osobistej </a:t>
            </a:r>
          </a:p>
        </p:txBody>
      </p:sp>
      <p:sp>
        <p:nvSpPr>
          <p:cNvPr id="22" name="Text Box 109"/>
          <p:cNvSpPr txBox="1">
            <a:spLocks noChangeArrowheads="1"/>
          </p:cNvSpPr>
          <p:nvPr/>
        </p:nvSpPr>
        <p:spPr bwMode="auto">
          <a:xfrm>
            <a:off x="1545120" y="4507327"/>
            <a:ext cx="1728000" cy="84680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bezpieczeństwa i edukacji zdrowotnej</a:t>
            </a:r>
          </a:p>
        </p:txBody>
      </p:sp>
      <p:sp>
        <p:nvSpPr>
          <p:cNvPr id="23" name="Text Box 110"/>
          <p:cNvSpPr txBox="1">
            <a:spLocks noChangeArrowheads="1"/>
          </p:cNvSpPr>
          <p:nvPr/>
        </p:nvSpPr>
        <p:spPr bwMode="auto">
          <a:xfrm>
            <a:off x="5001120" y="4510207"/>
            <a:ext cx="1728000" cy="84680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bezpiecznej aktywności </a:t>
            </a:r>
            <a:r>
              <a:rPr lang="pl-PL" sz="1600" dirty="0" err="1">
                <a:latin typeface="Arial" charset="0"/>
              </a:rPr>
              <a:t>fiz</a:t>
            </a:r>
            <a:r>
              <a:rPr lang="pl-PL" sz="1600" dirty="0">
                <a:latin typeface="Arial" charset="0"/>
              </a:rPr>
              <a:t>. i higieny osobistej </a:t>
            </a:r>
          </a:p>
        </p:txBody>
      </p:sp>
      <p:sp>
        <p:nvSpPr>
          <p:cNvPr id="24" name="Text Box 111"/>
          <p:cNvSpPr txBox="1">
            <a:spLocks noChangeArrowheads="1"/>
          </p:cNvSpPr>
          <p:nvPr/>
        </p:nvSpPr>
        <p:spPr bwMode="auto">
          <a:xfrm>
            <a:off x="6730560" y="4510207"/>
            <a:ext cx="1729440" cy="84680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bezpiecznej aktywności </a:t>
            </a:r>
            <a:r>
              <a:rPr lang="pl-PL" sz="1600" dirty="0" err="1">
                <a:latin typeface="Arial" charset="0"/>
              </a:rPr>
              <a:t>fiz</a:t>
            </a:r>
            <a:r>
              <a:rPr lang="pl-PL" sz="1600" dirty="0">
                <a:latin typeface="Arial" charset="0"/>
              </a:rPr>
              <a:t>. i higieny osobistej</a:t>
            </a:r>
          </a:p>
        </p:txBody>
      </p:sp>
      <p:sp>
        <p:nvSpPr>
          <p:cNvPr id="25" name="Text Box 112"/>
          <p:cNvSpPr txBox="1">
            <a:spLocks noChangeArrowheads="1"/>
          </p:cNvSpPr>
          <p:nvPr/>
        </p:nvSpPr>
        <p:spPr bwMode="auto">
          <a:xfrm>
            <a:off x="3271680" y="5357363"/>
            <a:ext cx="1729440" cy="34851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sportu</a:t>
            </a:r>
          </a:p>
        </p:txBody>
      </p:sp>
      <p:sp>
        <p:nvSpPr>
          <p:cNvPr id="26" name="Text Box 113"/>
          <p:cNvSpPr txBox="1">
            <a:spLocks noChangeArrowheads="1"/>
          </p:cNvSpPr>
          <p:nvPr/>
        </p:nvSpPr>
        <p:spPr bwMode="auto">
          <a:xfrm>
            <a:off x="5001120" y="5358803"/>
            <a:ext cx="1728000" cy="34851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sportu</a:t>
            </a:r>
          </a:p>
        </p:txBody>
      </p:sp>
      <p:sp>
        <p:nvSpPr>
          <p:cNvPr id="27" name="Text Box 114"/>
          <p:cNvSpPr txBox="1">
            <a:spLocks noChangeArrowheads="1"/>
          </p:cNvSpPr>
          <p:nvPr/>
        </p:nvSpPr>
        <p:spPr bwMode="auto">
          <a:xfrm>
            <a:off x="6730560" y="5358803"/>
            <a:ext cx="1729440" cy="34851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sportu</a:t>
            </a:r>
          </a:p>
        </p:txBody>
      </p:sp>
      <p:sp>
        <p:nvSpPr>
          <p:cNvPr id="28" name="Text Box 115"/>
          <p:cNvSpPr txBox="1">
            <a:spLocks noChangeArrowheads="1"/>
          </p:cNvSpPr>
          <p:nvPr/>
        </p:nvSpPr>
        <p:spPr bwMode="auto">
          <a:xfrm>
            <a:off x="3267360" y="5690038"/>
            <a:ext cx="1728000" cy="3499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tańca</a:t>
            </a:r>
          </a:p>
        </p:txBody>
      </p:sp>
      <p:sp>
        <p:nvSpPr>
          <p:cNvPr id="29" name="Text Box 116"/>
          <p:cNvSpPr txBox="1">
            <a:spLocks noChangeArrowheads="1"/>
          </p:cNvSpPr>
          <p:nvPr/>
        </p:nvSpPr>
        <p:spPr bwMode="auto">
          <a:xfrm>
            <a:off x="5010109" y="5691478"/>
            <a:ext cx="1729440" cy="34995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tańca</a:t>
            </a:r>
          </a:p>
        </p:txBody>
      </p:sp>
      <p:sp>
        <p:nvSpPr>
          <p:cNvPr id="31" name="Text Box 118"/>
          <p:cNvSpPr txBox="1">
            <a:spLocks noChangeArrowheads="1"/>
          </p:cNvSpPr>
          <p:nvPr/>
        </p:nvSpPr>
        <p:spPr bwMode="auto">
          <a:xfrm rot="16200000">
            <a:off x="-1050753" y="3375362"/>
            <a:ext cx="3480883" cy="707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2000" b="1" i="1" dirty="0">
                <a:solidFill>
                  <a:srgbClr val="C80000"/>
                </a:solidFill>
                <a:latin typeface="Arial" charset="0"/>
              </a:rPr>
              <a:t>Wymagania szczegółowe </a:t>
            </a:r>
            <a:br>
              <a:rPr lang="pl-PL" sz="2000" b="1" i="1" dirty="0">
                <a:solidFill>
                  <a:srgbClr val="C80000"/>
                </a:solidFill>
                <a:latin typeface="Arial" charset="0"/>
              </a:rPr>
            </a:br>
            <a:r>
              <a:rPr lang="pl-PL" sz="2000" b="1" i="1" dirty="0">
                <a:solidFill>
                  <a:srgbClr val="C80000"/>
                </a:solidFill>
                <a:latin typeface="Arial" charset="0"/>
              </a:rPr>
              <a:t>w zakresie:</a:t>
            </a:r>
          </a:p>
        </p:txBody>
      </p:sp>
      <p:sp>
        <p:nvSpPr>
          <p:cNvPr id="50" name="Text Box 116"/>
          <p:cNvSpPr txBox="1">
            <a:spLocks noChangeArrowheads="1"/>
          </p:cNvSpPr>
          <p:nvPr/>
        </p:nvSpPr>
        <p:spPr bwMode="auto">
          <a:xfrm>
            <a:off x="5012989" y="6041435"/>
            <a:ext cx="1729440" cy="59478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edukacji zdrowotnej</a:t>
            </a:r>
          </a:p>
        </p:txBody>
      </p:sp>
      <p:sp>
        <p:nvSpPr>
          <p:cNvPr id="51" name="Text Box 116"/>
          <p:cNvSpPr txBox="1">
            <a:spLocks noChangeArrowheads="1"/>
          </p:cNvSpPr>
          <p:nvPr/>
        </p:nvSpPr>
        <p:spPr bwMode="auto">
          <a:xfrm>
            <a:off x="6739200" y="5692919"/>
            <a:ext cx="1729440" cy="59478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pl-PL" sz="1600" dirty="0">
                <a:latin typeface="Arial" charset="0"/>
              </a:rPr>
              <a:t>edukacji zdrowotnej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1" grpId="0"/>
      <p:bldP spid="50" grpId="0" animBg="1"/>
      <p:bldP spid="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92162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/>
              <a:t>Ile zdrowia, a ile sportu w szkolnym WF?</a:t>
            </a:r>
            <a:endParaRPr lang="pl-PL" sz="3200" dirty="0"/>
          </a:p>
        </p:txBody>
      </p:sp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0" y="6343933"/>
            <a:ext cx="1907704" cy="5078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eaLnBrk="0">
              <a:buFont typeface="Arial" charset="0"/>
              <a:buNone/>
              <a:defRPr/>
            </a:pPr>
            <a:r>
              <a:rPr lang="pl-PL" sz="1300" i="1" dirty="0">
                <a:latin typeface="+mn-lt"/>
              </a:rPr>
              <a:t>Tomasz Frołowicz</a:t>
            </a:r>
          </a:p>
          <a:p>
            <a:pPr eaLnBrk="0">
              <a:buFont typeface="Arial" charset="0"/>
              <a:buNone/>
              <a:defRPr/>
            </a:pPr>
            <a:r>
              <a:rPr lang="pl-PL" sz="1300" i="1" dirty="0" smtClean="0">
                <a:latin typeface="+mn-lt"/>
              </a:rPr>
              <a:t>CEN Gdańsk, 8.04.2014r</a:t>
            </a:r>
            <a:r>
              <a:rPr lang="pl-PL" sz="1300" i="1" dirty="0">
                <a:latin typeface="+mn-lt"/>
              </a:rPr>
              <a:t>.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547662" y="2138090"/>
            <a:ext cx="6984778" cy="2246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5" rIns="91430" bIns="45715">
            <a:spAutoFit/>
          </a:bodyPr>
          <a:lstStyle/>
          <a:p>
            <a:r>
              <a:rPr lang="pl-PL" sz="2000" b="1" dirty="0" smtClean="0">
                <a:latin typeface="+mn-lt"/>
                <a:cs typeface="Arial" pitchFamily="34" charset="0"/>
              </a:rPr>
              <a:t>Diagnoza sprawności, aktywności i rozwoju fizycznego:</a:t>
            </a:r>
          </a:p>
          <a:p>
            <a:pPr marL="722313" indent="-722313"/>
            <a:r>
              <a:rPr lang="pl-PL" sz="2000" dirty="0" smtClean="0">
                <a:latin typeface="+mn-lt"/>
                <a:cs typeface="Arial" pitchFamily="34" charset="0"/>
              </a:rPr>
              <a:t>II.1.3. Uczeń </a:t>
            </a:r>
            <a:r>
              <a:rPr lang="pl-PL" sz="2000" dirty="0" smtClean="0">
                <a:latin typeface="+mn-lt"/>
              </a:rPr>
              <a:t>dokonuje pomiarów wysokości i masy ciała </a:t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oraz z pomocą nauczyciela interpretuje ich wyniki.</a:t>
            </a:r>
            <a:endParaRPr lang="pl-PL" sz="2000" dirty="0" smtClean="0">
              <a:latin typeface="+mn-lt"/>
              <a:cs typeface="Arial" pitchFamily="34" charset="0"/>
            </a:endParaRPr>
          </a:p>
          <a:p>
            <a:pPr marL="722313" indent="-722313"/>
            <a:r>
              <a:rPr lang="pl-PL" sz="2000" dirty="0" smtClean="0">
                <a:latin typeface="+mn-lt"/>
                <a:cs typeface="Arial" pitchFamily="34" charset="0"/>
              </a:rPr>
              <a:t>III.1.1. Uczeń </a:t>
            </a:r>
            <a:r>
              <a:rPr lang="pl-PL" sz="2000" dirty="0" smtClean="0">
                <a:latin typeface="+mn-lt"/>
              </a:rPr>
              <a:t>wykonuje wybrany przez siebie zestaw prób </a:t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do oceny wytrzymałości, siły i gibkości.</a:t>
            </a:r>
          </a:p>
          <a:p>
            <a:pPr marL="722313" indent="-722313"/>
            <a:r>
              <a:rPr lang="pl-PL" sz="2000" dirty="0" smtClean="0">
                <a:latin typeface="+mn-lt"/>
                <a:cs typeface="Arial" pitchFamily="34" charset="0"/>
              </a:rPr>
              <a:t>IV.1.1. Uczeń </a:t>
            </a:r>
            <a:r>
              <a:rPr lang="pl-PL" sz="2000" dirty="0" smtClean="0">
                <a:latin typeface="+mn-lt"/>
              </a:rPr>
              <a:t>wskazuje mocne i słabe strony swojej </a:t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sprawności fizycznej.</a:t>
            </a:r>
            <a:endParaRPr lang="pl-PL" sz="2000" dirty="0">
              <a:latin typeface="+mn-lt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 rot="20972490">
            <a:off x="1471519" y="4576248"/>
            <a:ext cx="5542117" cy="46165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pl-PL" sz="2400" b="1" dirty="0" smtClean="0">
                <a:solidFill>
                  <a:srgbClr val="FF0000"/>
                </a:solidFill>
                <a:latin typeface="Arial" pitchFamily="34" charset="0"/>
              </a:rPr>
              <a:t>Ścisłe związki ze zdrowiem – </a:t>
            </a:r>
            <a:r>
              <a:rPr lang="pl-PL" sz="2400" b="1" dirty="0" err="1" smtClean="0">
                <a:solidFill>
                  <a:srgbClr val="FF0000"/>
                </a:solidFill>
                <a:latin typeface="Arial" pitchFamily="34" charset="0"/>
              </a:rPr>
              <a:t>H-RF</a:t>
            </a:r>
            <a:r>
              <a:rPr lang="pl-PL" sz="2400" b="1" dirty="0" smtClean="0">
                <a:solidFill>
                  <a:srgbClr val="FF0000"/>
                </a:solidFill>
                <a:latin typeface="Arial" pitchFamily="34" charset="0"/>
              </a:rPr>
              <a:t>.</a:t>
            </a:r>
            <a:endParaRPr lang="pl-PL" sz="2400" b="1" dirty="0">
              <a:solidFill>
                <a:srgbClr val="FF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92162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/>
              <a:t>Ile zdrowia, a ile sportu w szkolnym WF?</a:t>
            </a:r>
            <a:endParaRPr lang="pl-PL" sz="3200" dirty="0"/>
          </a:p>
        </p:txBody>
      </p:sp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0" y="6343933"/>
            <a:ext cx="1907704" cy="5078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eaLnBrk="0">
              <a:buFont typeface="Arial" charset="0"/>
              <a:buNone/>
              <a:defRPr/>
            </a:pPr>
            <a:r>
              <a:rPr lang="pl-PL" sz="1300" i="1" dirty="0">
                <a:latin typeface="+mn-lt"/>
              </a:rPr>
              <a:t>Tomasz Frołowicz</a:t>
            </a:r>
          </a:p>
          <a:p>
            <a:pPr eaLnBrk="0">
              <a:buFont typeface="Arial" charset="0"/>
              <a:buNone/>
              <a:defRPr/>
            </a:pPr>
            <a:r>
              <a:rPr lang="pl-PL" sz="1300" i="1" dirty="0" smtClean="0">
                <a:latin typeface="+mn-lt"/>
              </a:rPr>
              <a:t>CEN Gdańsk, 8.04.2014r</a:t>
            </a:r>
            <a:r>
              <a:rPr lang="pl-PL" sz="1300" i="1" dirty="0">
                <a:latin typeface="+mn-lt"/>
              </a:rPr>
              <a:t>.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547662" y="2138090"/>
            <a:ext cx="6984778" cy="1323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5" rIns="91430" bIns="45715">
            <a:spAutoFit/>
          </a:bodyPr>
          <a:lstStyle/>
          <a:p>
            <a:r>
              <a:rPr lang="pl-PL" sz="2000" b="1" dirty="0" smtClean="0">
                <a:latin typeface="+mn-lt"/>
                <a:cs typeface="Arial" pitchFamily="34" charset="0"/>
              </a:rPr>
              <a:t>Trening zdrowotny:</a:t>
            </a:r>
          </a:p>
          <a:p>
            <a:pPr marL="722313" indent="-722313"/>
            <a:r>
              <a:rPr lang="pl-PL" sz="2000" dirty="0" smtClean="0">
                <a:latin typeface="+mn-lt"/>
                <a:cs typeface="Arial" pitchFamily="34" charset="0"/>
              </a:rPr>
              <a:t>II.2.2. Uczeń </a:t>
            </a:r>
            <a:r>
              <a:rPr lang="pl-PL" sz="2000" dirty="0" smtClean="0">
                <a:latin typeface="+mn-lt"/>
              </a:rPr>
              <a:t>wymienia zasady i metody hartowania organizmu.</a:t>
            </a:r>
            <a:endParaRPr lang="pl-PL" sz="2000" dirty="0" smtClean="0">
              <a:latin typeface="+mn-lt"/>
              <a:cs typeface="Arial" pitchFamily="34" charset="0"/>
            </a:endParaRPr>
          </a:p>
          <a:p>
            <a:pPr marL="722313" indent="-722313"/>
            <a:r>
              <a:rPr lang="pl-PL" sz="2000" dirty="0" smtClean="0">
                <a:latin typeface="+mn-lt"/>
                <a:cs typeface="Arial" pitchFamily="34" charset="0"/>
              </a:rPr>
              <a:t>III.2.4. Uczeń </a:t>
            </a:r>
            <a:r>
              <a:rPr lang="pl-PL" sz="2000" dirty="0" smtClean="0">
                <a:latin typeface="+mn-lt"/>
              </a:rPr>
              <a:t>przeprowadza rozgrzewkę.</a:t>
            </a:r>
          </a:p>
          <a:p>
            <a:pPr marL="722313" indent="-722313"/>
            <a:r>
              <a:rPr lang="pl-PL" sz="2000" dirty="0" smtClean="0">
                <a:latin typeface="+mn-lt"/>
                <a:cs typeface="Arial" pitchFamily="34" charset="0"/>
              </a:rPr>
              <a:t>IV.2.4. Uczeń </a:t>
            </a:r>
            <a:r>
              <a:rPr lang="pl-PL" sz="2000" dirty="0" smtClean="0">
                <a:latin typeface="+mn-lt"/>
              </a:rPr>
              <a:t>wykonuje proste ćwiczenia relaksacyjne.</a:t>
            </a:r>
            <a:endParaRPr lang="pl-PL" sz="2000" dirty="0">
              <a:latin typeface="+mn-lt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 rot="20972490">
            <a:off x="1471519" y="4391582"/>
            <a:ext cx="5542117" cy="8309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pl-PL" sz="2400" b="1" dirty="0" smtClean="0">
                <a:solidFill>
                  <a:srgbClr val="FF0000"/>
                </a:solidFill>
                <a:latin typeface="Arial" pitchFamily="34" charset="0"/>
              </a:rPr>
              <a:t>Ścisłe związki ze zdrowiem – zachowania sprzyjające zdrowiu.</a:t>
            </a:r>
            <a:endParaRPr lang="pl-PL" sz="2400" b="1" dirty="0">
              <a:solidFill>
                <a:srgbClr val="FF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92162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/>
              <a:t>Ile zdrowia, a ile sportu w szkolnym WF?</a:t>
            </a:r>
            <a:endParaRPr lang="pl-PL" sz="3200" dirty="0"/>
          </a:p>
        </p:txBody>
      </p:sp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0" y="6343933"/>
            <a:ext cx="1907704" cy="5078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eaLnBrk="0">
              <a:buFont typeface="Arial" charset="0"/>
              <a:buNone/>
              <a:defRPr/>
            </a:pPr>
            <a:r>
              <a:rPr lang="pl-PL" sz="1300" i="1" dirty="0">
                <a:latin typeface="+mn-lt"/>
              </a:rPr>
              <a:t>Tomasz Frołowicz</a:t>
            </a:r>
          </a:p>
          <a:p>
            <a:pPr eaLnBrk="0">
              <a:buFont typeface="Arial" charset="0"/>
              <a:buNone/>
              <a:defRPr/>
            </a:pPr>
            <a:r>
              <a:rPr lang="pl-PL" sz="1300" i="1" dirty="0" smtClean="0">
                <a:latin typeface="+mn-lt"/>
              </a:rPr>
              <a:t>CEN Gdańsk, 8.04.2014r</a:t>
            </a:r>
            <a:r>
              <a:rPr lang="pl-PL" sz="1300" i="1" dirty="0">
                <a:latin typeface="+mn-lt"/>
              </a:rPr>
              <a:t>.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547662" y="1700808"/>
            <a:ext cx="6984778" cy="2246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5" rIns="91430" bIns="45715">
            <a:spAutoFit/>
          </a:bodyPr>
          <a:lstStyle/>
          <a:p>
            <a:r>
              <a:rPr lang="pl-PL" sz="2000" b="1" dirty="0" smtClean="0">
                <a:latin typeface="+mn-lt"/>
                <a:cs typeface="Arial" pitchFamily="34" charset="0"/>
              </a:rPr>
              <a:t>Sport:</a:t>
            </a:r>
          </a:p>
          <a:p>
            <a:pPr marL="722313" indent="-722313"/>
            <a:r>
              <a:rPr lang="pl-PL" sz="2000" dirty="0" smtClean="0">
                <a:latin typeface="+mn-lt"/>
                <a:cs typeface="Arial" pitchFamily="34" charset="0"/>
              </a:rPr>
              <a:t>II.2.2. Uczeń uczestniczy w sportowych rozgrywkach klasowych w roli zawodnika, stosując zasady „czystej gry”</a:t>
            </a:r>
            <a:r>
              <a:rPr lang="pl-PL" sz="2000" dirty="0" smtClean="0">
                <a:latin typeface="+mn-lt"/>
              </a:rPr>
              <a:t>.</a:t>
            </a:r>
            <a:endParaRPr lang="pl-PL" sz="2000" dirty="0" smtClean="0">
              <a:latin typeface="+mn-lt"/>
              <a:cs typeface="Arial" pitchFamily="34" charset="0"/>
            </a:endParaRPr>
          </a:p>
          <a:p>
            <a:pPr marL="722313" indent="-722313"/>
            <a:r>
              <a:rPr lang="pl-PL" sz="2000" dirty="0" smtClean="0">
                <a:latin typeface="+mn-lt"/>
                <a:cs typeface="Arial" pitchFamily="34" charset="0"/>
              </a:rPr>
              <a:t>III.2.4. Uczeń </a:t>
            </a:r>
            <a:r>
              <a:rPr lang="pl-PL" sz="2000" dirty="0" smtClean="0">
                <a:latin typeface="+mn-lt"/>
              </a:rPr>
              <a:t>pełni rolę organizatora, zawodnika, sędziego i kibica w ramach szkolnych zawodów sportowych.</a:t>
            </a:r>
          </a:p>
          <a:p>
            <a:pPr marL="722313" indent="-722313"/>
            <a:r>
              <a:rPr lang="pl-PL" sz="2000" dirty="0" smtClean="0">
                <a:latin typeface="+mn-lt"/>
                <a:cs typeface="Arial" pitchFamily="34" charset="0"/>
              </a:rPr>
              <a:t>IV.2.4. Uczeń </a:t>
            </a:r>
            <a:r>
              <a:rPr lang="pl-PL" sz="2000" dirty="0" smtClean="0">
                <a:latin typeface="+mn-lt"/>
              </a:rPr>
              <a:t>wyjaśnia relacje między sportem profesjonalnym i sportem dla wszystkich a zdrowiem.</a:t>
            </a:r>
            <a:endParaRPr lang="pl-PL" sz="2000" dirty="0">
              <a:latin typeface="+mn-lt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 rot="20972490">
            <a:off x="1471519" y="4334152"/>
            <a:ext cx="5542117" cy="8309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pl-PL" sz="2400" b="1" dirty="0" smtClean="0">
                <a:solidFill>
                  <a:srgbClr val="FF0000"/>
                </a:solidFill>
                <a:latin typeface="Arial" pitchFamily="34" charset="0"/>
              </a:rPr>
              <a:t>Istota sportu, </a:t>
            </a:r>
            <a:br>
              <a:rPr lang="pl-PL" sz="2400" b="1" dirty="0" smtClean="0">
                <a:solidFill>
                  <a:srgbClr val="FF0000"/>
                </a:solidFill>
                <a:latin typeface="Arial" pitchFamily="34" charset="0"/>
              </a:rPr>
            </a:br>
            <a:r>
              <a:rPr lang="pl-PL" sz="2400" b="1" dirty="0" smtClean="0">
                <a:solidFill>
                  <a:srgbClr val="FF0000"/>
                </a:solidFill>
                <a:latin typeface="Arial" pitchFamily="34" charset="0"/>
              </a:rPr>
              <a:t>w tym konteksty zdrowotne.</a:t>
            </a:r>
            <a:endParaRPr lang="pl-PL" sz="2400" b="1" dirty="0">
              <a:solidFill>
                <a:srgbClr val="FF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92162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/>
              <a:t>Ile zdrowia, a ile sportu w szkolnym WF?</a:t>
            </a:r>
            <a:endParaRPr lang="pl-PL" sz="3200" dirty="0"/>
          </a:p>
        </p:txBody>
      </p:sp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0" y="6343933"/>
            <a:ext cx="1907704" cy="5078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eaLnBrk="0">
              <a:buFont typeface="Arial" charset="0"/>
              <a:buNone/>
              <a:defRPr/>
            </a:pPr>
            <a:r>
              <a:rPr lang="pl-PL" sz="1300" i="1" dirty="0">
                <a:latin typeface="+mn-lt"/>
              </a:rPr>
              <a:t>Tomasz Frołowicz</a:t>
            </a:r>
          </a:p>
          <a:p>
            <a:pPr eaLnBrk="0">
              <a:buFont typeface="Arial" charset="0"/>
              <a:buNone/>
              <a:defRPr/>
            </a:pPr>
            <a:r>
              <a:rPr lang="pl-PL" sz="1300" i="1" dirty="0" smtClean="0">
                <a:latin typeface="+mn-lt"/>
              </a:rPr>
              <a:t>CEN Gdańsk, 8.04.2014r</a:t>
            </a:r>
            <a:r>
              <a:rPr lang="pl-PL" sz="1300" i="1" dirty="0">
                <a:latin typeface="+mn-lt"/>
              </a:rPr>
              <a:t>.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547662" y="1237532"/>
            <a:ext cx="6984778" cy="1015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5" rIns="91430" bIns="45715">
            <a:spAutoFit/>
          </a:bodyPr>
          <a:lstStyle/>
          <a:p>
            <a:r>
              <a:rPr lang="pl-PL" sz="2000" b="1" dirty="0" smtClean="0">
                <a:latin typeface="+mn-lt"/>
                <a:cs typeface="Arial" pitchFamily="34" charset="0"/>
              </a:rPr>
              <a:t>Edukacja zdrowotna:</a:t>
            </a:r>
          </a:p>
          <a:p>
            <a:r>
              <a:rPr lang="pl-PL" sz="2000" dirty="0" smtClean="0">
                <a:latin typeface="+mn-lt"/>
                <a:cs typeface="Arial" pitchFamily="34" charset="0"/>
              </a:rPr>
              <a:t>Nie tylko wymagania szczegółowe w gimnazjum i szkole ponadgimnazjalnej. Przede wszystkim…</a:t>
            </a:r>
            <a:endParaRPr lang="pl-PL" sz="2000" dirty="0">
              <a:latin typeface="+mn-lt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899592" y="2219650"/>
            <a:ext cx="7632848" cy="193898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pl-PL" sz="2000" b="1" dirty="0" smtClean="0">
                <a:solidFill>
                  <a:srgbClr val="FF0000"/>
                </a:solidFill>
                <a:latin typeface="+mn-lt"/>
              </a:rPr>
              <a:t>Szkoła podstawowa:</a:t>
            </a:r>
          </a:p>
          <a:p>
            <a:r>
              <a:rPr lang="pl-PL" sz="2000" dirty="0" smtClean="0">
                <a:latin typeface="+mn-lt"/>
              </a:rPr>
              <a:t>Wychowanie fizyczne pełni ważne funkcje edukacyjne, rozwojowe </a:t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i zdrowotne. Wspiera rozwój fizyczny, psychiczny i społeczny oraz zdrowie uczniów i kształtuje obyczaj aktywności fizycznej i troski </a:t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o zdrowie w okresie całego życia. </a:t>
            </a:r>
            <a:r>
              <a:rPr lang="pl-PL" sz="2000" b="1" dirty="0" smtClean="0">
                <a:solidFill>
                  <a:srgbClr val="FF0000"/>
                </a:solidFill>
                <a:latin typeface="+mn-lt"/>
              </a:rPr>
              <a:t>Pełni wiodącą rolę w edukacji zdrowotnej uczniów.</a:t>
            </a:r>
            <a:endParaRPr lang="pl-PL" sz="2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899592" y="4078842"/>
            <a:ext cx="7632848" cy="193898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pl-PL" sz="2000" b="1" dirty="0" smtClean="0">
                <a:solidFill>
                  <a:srgbClr val="FF0000"/>
                </a:solidFill>
                <a:latin typeface="+mn-lt"/>
              </a:rPr>
              <a:t>Gimnazjum i szkoła ponadgimnazjalna:</a:t>
            </a:r>
          </a:p>
          <a:p>
            <a:r>
              <a:rPr lang="pl-PL" sz="2000" dirty="0" smtClean="0">
                <a:latin typeface="+mn-lt"/>
              </a:rPr>
              <a:t>Wychowanie fizyczne pełni ważne funkcje edukacyjne, rozwojowe </a:t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i zdrowotne. Wspiera rozwój fizyczny, psychiczny i społeczny oraz zdrowie uczniów i kształtuje obyczaj aktywności fizycznej i troski </a:t>
            </a:r>
            <a:br>
              <a:rPr lang="pl-PL" sz="2000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o zdrowie w okresie całego życia. </a:t>
            </a:r>
            <a:r>
              <a:rPr lang="pl-PL" sz="2000" b="1" dirty="0" smtClean="0">
                <a:solidFill>
                  <a:srgbClr val="FF0000"/>
                </a:solidFill>
                <a:latin typeface="+mn-lt"/>
              </a:rPr>
              <a:t>Pełni wiodącą rolę w edukacji zdrowotnej uczniów.</a:t>
            </a:r>
            <a:endParaRPr lang="pl-PL" sz="2000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792162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/>
              <a:t>Ile zdrowia, a ile sportu w szkolnym WF?</a:t>
            </a:r>
            <a:endParaRPr lang="pl-PL" sz="3200" dirty="0"/>
          </a:p>
        </p:txBody>
      </p:sp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0" y="6343933"/>
            <a:ext cx="1907704" cy="5078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eaLnBrk="0">
              <a:buFont typeface="Arial" charset="0"/>
              <a:buNone/>
              <a:defRPr/>
            </a:pPr>
            <a:r>
              <a:rPr lang="pl-PL" sz="1300" i="1" dirty="0">
                <a:latin typeface="+mn-lt"/>
              </a:rPr>
              <a:t>Tomasz Frołowicz</a:t>
            </a:r>
          </a:p>
          <a:p>
            <a:pPr eaLnBrk="0">
              <a:buFont typeface="Arial" charset="0"/>
              <a:buNone/>
              <a:defRPr/>
            </a:pPr>
            <a:r>
              <a:rPr lang="pl-PL" sz="1300" i="1" dirty="0" smtClean="0">
                <a:latin typeface="+mn-lt"/>
              </a:rPr>
              <a:t>CEN Gdańsk, 8.04.2014r</a:t>
            </a:r>
            <a:r>
              <a:rPr lang="pl-PL" sz="1300" i="1" dirty="0">
                <a:latin typeface="+mn-lt"/>
              </a:rPr>
              <a:t>.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086120" y="1268760"/>
            <a:ext cx="6984778" cy="83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5" rIns="91430" bIns="45715">
            <a:spAutoFit/>
          </a:bodyPr>
          <a:lstStyle/>
          <a:p>
            <a:pPr algn="ctr"/>
            <a:r>
              <a:rPr lang="pl-PL" sz="2400" dirty="0" smtClean="0">
                <a:latin typeface="+mn-lt"/>
                <a:cs typeface="Arial" pitchFamily="34" charset="0"/>
              </a:rPr>
              <a:t>Co oznacza stwierdzenie, że wychowanie fizyczne </a:t>
            </a:r>
            <a:br>
              <a:rPr lang="pl-PL" sz="2400" dirty="0" smtClean="0">
                <a:latin typeface="+mn-lt"/>
                <a:cs typeface="Arial" pitchFamily="34" charset="0"/>
              </a:rPr>
            </a:br>
            <a:r>
              <a:rPr lang="pl-PL" sz="2400" dirty="0" smtClean="0">
                <a:latin typeface="+mn-lt"/>
                <a:cs typeface="Arial" pitchFamily="34" charset="0"/>
              </a:rPr>
              <a:t>pełni wiodącą rolę w edukacji zdrowotnej uczniów? </a:t>
            </a:r>
            <a:endParaRPr lang="pl-PL" sz="2400" dirty="0">
              <a:latin typeface="+mn-lt"/>
              <a:cs typeface="Arial" pitchFamily="34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992728" y="2328714"/>
            <a:ext cx="6020910" cy="156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5" rIns="91430" bIns="45715">
            <a:spAutoFit/>
          </a:bodyPr>
          <a:lstStyle/>
          <a:p>
            <a:pPr marL="442913" indent="-442913">
              <a:buFont typeface="Wingdings" pitchFamily="2" charset="2"/>
              <a:buChar char="q"/>
            </a:pPr>
            <a:r>
              <a:rPr lang="pl-PL" sz="2400" dirty="0" smtClean="0">
                <a:latin typeface="+mn-lt"/>
                <a:cs typeface="Arial" pitchFamily="34" charset="0"/>
              </a:rPr>
              <a:t>koordynuje edukację  zdrowotną,</a:t>
            </a:r>
          </a:p>
          <a:p>
            <a:pPr marL="442913" indent="-442913">
              <a:buFont typeface="Wingdings" pitchFamily="2" charset="2"/>
              <a:buChar char="q"/>
            </a:pPr>
            <a:r>
              <a:rPr lang="pl-PL" sz="2400" dirty="0" smtClean="0">
                <a:latin typeface="+mn-lt"/>
                <a:cs typeface="Arial" pitchFamily="34" charset="0"/>
              </a:rPr>
              <a:t>wspiera innych w edukacji zdrowotnej,</a:t>
            </a:r>
          </a:p>
          <a:p>
            <a:pPr marL="442913" indent="-442913">
              <a:buFont typeface="Wingdings" pitchFamily="2" charset="2"/>
              <a:buChar char="q"/>
            </a:pPr>
            <a:r>
              <a:rPr lang="pl-PL" sz="2400" dirty="0" smtClean="0">
                <a:latin typeface="+mn-lt"/>
                <a:cs typeface="Arial" pitchFamily="34" charset="0"/>
              </a:rPr>
              <a:t>ewaluuje edukację zdrowotną,</a:t>
            </a:r>
          </a:p>
          <a:p>
            <a:pPr marL="442913" indent="-442913">
              <a:buFont typeface="Wingdings" pitchFamily="2" charset="2"/>
              <a:buChar char="q"/>
            </a:pPr>
            <a:r>
              <a:rPr lang="pl-PL" sz="2400" dirty="0" smtClean="0">
                <a:latin typeface="+mn-lt"/>
                <a:cs typeface="Arial" pitchFamily="34" charset="0"/>
              </a:rPr>
              <a:t>jest inicjatorem zmiany.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971602" y="4214160"/>
            <a:ext cx="7272806" cy="1631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5" rIns="91430" bIns="45715">
            <a:spAutoFit/>
          </a:bodyPr>
          <a:lstStyle/>
          <a:p>
            <a:r>
              <a:rPr lang="pl-PL" sz="2000" dirty="0" smtClean="0">
                <a:latin typeface="+mn-lt"/>
                <a:cs typeface="Arial" pitchFamily="34" charset="0"/>
              </a:rPr>
              <a:t>Podstawa programowa kształcenia ogólnego:</a:t>
            </a:r>
          </a:p>
          <a:p>
            <a:pPr algn="ctr"/>
            <a:r>
              <a:rPr lang="pl-PL" sz="2000" i="1" dirty="0" smtClean="0">
                <a:latin typeface="+mn-lt"/>
                <a:cs typeface="Arial" pitchFamily="34" charset="0"/>
              </a:rPr>
              <a:t>Zajęcia wychowania fizycznego w zakresie edukacji zdrowotnej powinny być dostosowane do potrzeb uczniów (po przeprowadzeniu diagnozy tych potrzeb). Uczniowie powinni aktywnie uczestniczyć </a:t>
            </a:r>
            <a:br>
              <a:rPr lang="pl-PL" sz="2000" i="1" dirty="0" smtClean="0">
                <a:latin typeface="+mn-lt"/>
                <a:cs typeface="Arial" pitchFamily="34" charset="0"/>
              </a:rPr>
            </a:br>
            <a:r>
              <a:rPr lang="pl-PL" sz="2000" i="1" dirty="0" smtClean="0">
                <a:latin typeface="+mn-lt"/>
                <a:cs typeface="Arial" pitchFamily="34" charset="0"/>
              </a:rPr>
              <a:t>w planowaniu, realizacji i ewaluacji zajęć</a:t>
            </a:r>
            <a:r>
              <a:rPr lang="pl-PL" sz="2000" dirty="0" smtClean="0">
                <a:latin typeface="+mn-lt"/>
                <a:cs typeface="Arial" pitchFamily="34" charset="0"/>
              </a:rPr>
              <a:t>.</a:t>
            </a:r>
            <a:endParaRPr lang="pl-PL" sz="2000" dirty="0"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2. CEn.szablon.prezentacja">
  <a:themeElements>
    <a:clrScheme name="Office Them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1.Szablon prezentacji CEN!</Template>
  <TotalTime>851</TotalTime>
  <Words>773</Words>
  <Application>Microsoft Office PowerPoint</Application>
  <PresentationFormat>Pokaz na ekranie (4:3)</PresentationFormat>
  <Paragraphs>155</Paragraphs>
  <Slides>15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6" baseType="lpstr">
      <vt:lpstr>2. CEn.szablon.prezentacja</vt:lpstr>
      <vt:lpstr>ILE ZDROWIA, A ILE SPORTU  W SZKOLNYM WF?</vt:lpstr>
      <vt:lpstr>Zadania systemu oświaty a sport szkolny</vt:lpstr>
      <vt:lpstr>Ile zdrowia, a ile sportu w szkolnym WF?</vt:lpstr>
      <vt:lpstr>Ile zdrowia, a ile sportu w szkolnym WF?</vt:lpstr>
      <vt:lpstr>Ile zdrowia, a ile sportu w szkolnym WF?</vt:lpstr>
      <vt:lpstr>Ile zdrowia, a ile sportu w szkolnym WF?</vt:lpstr>
      <vt:lpstr>Ile zdrowia, a ile sportu w szkolnym WF?</vt:lpstr>
      <vt:lpstr>Ile zdrowia, a ile sportu w szkolnym WF?</vt:lpstr>
      <vt:lpstr>Ile zdrowia, a ile sportu w szkolnym WF?</vt:lpstr>
      <vt:lpstr>Ile zdrowia, a ile sportu w szkolnym WF?</vt:lpstr>
      <vt:lpstr>Ile zdrowia, a ile sportu w szkolnym WF?</vt:lpstr>
      <vt:lpstr>Ile zdrowia, a ile sportu w szkolnym WF?</vt:lpstr>
      <vt:lpstr>Ile zdrowia, a ile sportu w szkolnym WF?</vt:lpstr>
      <vt:lpstr>Ile zdrowia, a ile sportu w szkolnym WF?</vt:lpstr>
      <vt:lpstr>ILE ZDROWIA, A ILE SPORTU  W SZKOLNYM WF?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</dc:title>
  <dc:creator>CEN-infpedag1</dc:creator>
  <cp:lastModifiedBy>Admin</cp:lastModifiedBy>
  <cp:revision>80</cp:revision>
  <dcterms:created xsi:type="dcterms:W3CDTF">2013-03-11T13:50:03Z</dcterms:created>
  <dcterms:modified xsi:type="dcterms:W3CDTF">2014-04-07T06:51:12Z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TC102037751045</vt:lpwstr>
  </property>
</Properties>
</file>