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84" r:id="rId5"/>
    <p:sldId id="259" r:id="rId6"/>
    <p:sldId id="271" r:id="rId7"/>
    <p:sldId id="260" r:id="rId8"/>
    <p:sldId id="263" r:id="rId9"/>
    <p:sldId id="264" r:id="rId10"/>
    <p:sldId id="265" r:id="rId11"/>
    <p:sldId id="267" r:id="rId12"/>
    <p:sldId id="268" r:id="rId13"/>
    <p:sldId id="269" r:id="rId14"/>
    <p:sldId id="270" r:id="rId15"/>
    <p:sldId id="261" r:id="rId16"/>
    <p:sldId id="309" r:id="rId17"/>
    <p:sldId id="262" r:id="rId18"/>
    <p:sldId id="272" r:id="rId19"/>
    <p:sldId id="266" r:id="rId20"/>
    <p:sldId id="273" r:id="rId21"/>
    <p:sldId id="274" r:id="rId22"/>
    <p:sldId id="275" r:id="rId23"/>
    <p:sldId id="276" r:id="rId24"/>
    <p:sldId id="277" r:id="rId25"/>
    <p:sldId id="278" r:id="rId26"/>
    <p:sldId id="279" r:id="rId27"/>
    <p:sldId id="280" r:id="rId28"/>
    <p:sldId id="281" r:id="rId29"/>
    <p:sldId id="282" r:id="rId30"/>
    <p:sldId id="283" r:id="rId31"/>
    <p:sldId id="310" r:id="rId32"/>
    <p:sldId id="311"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55" autoAdjust="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DA7990D1-2375-4F02-845C-607F324C7708}" type="datetimeFigureOut">
              <a:rPr lang="pl-PL" smtClean="0"/>
              <a:pPr/>
              <a:t>2012-03-17</a:t>
            </a:fld>
            <a:endParaRPr lang="pl-PL"/>
          </a:p>
        </p:txBody>
      </p:sp>
      <p:sp>
        <p:nvSpPr>
          <p:cNvPr id="16" name="Symbol zastępczy numeru slajdu 15"/>
          <p:cNvSpPr>
            <a:spLocks noGrp="1"/>
          </p:cNvSpPr>
          <p:nvPr>
            <p:ph type="sldNum" sz="quarter" idx="11"/>
          </p:nvPr>
        </p:nvSpPr>
        <p:spPr/>
        <p:txBody>
          <a:bodyPr/>
          <a:lstStyle/>
          <a:p>
            <a:fld id="{B6D456C6-3E31-4423-84FC-66EE9B04AE21}"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A7990D1-2375-4F02-845C-607F324C7708}" type="datetimeFigureOut">
              <a:rPr lang="pl-PL" smtClean="0"/>
              <a:pPr/>
              <a:t>2012-03-17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D456C6-3E31-4423-84FC-66EE9B04AE21}" type="slidenum">
              <a:rPr lang="pl-PL" smtClean="0"/>
              <a:pPr/>
              <a:t>‹#›</a:t>
            </a:fld>
            <a:endParaRPr lang="pl-PL"/>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A7990D1-2375-4F02-845C-607F324C7708}" type="datetimeFigureOut">
              <a:rPr lang="pl-PL" smtClean="0"/>
              <a:pPr/>
              <a:t>2012-03-17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D456C6-3E31-4423-84FC-66EE9B04AE21}" type="slidenum">
              <a:rPr lang="pl-PL" smtClean="0"/>
              <a:pPr/>
              <a:t>‹#›</a:t>
            </a:fld>
            <a:endParaRPr lang="pl-PL"/>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DA7990D1-2375-4F02-845C-607F324C7708}" type="datetimeFigureOut">
              <a:rPr lang="pl-PL" smtClean="0"/>
              <a:pPr/>
              <a:t>2012-03-17</a:t>
            </a:fld>
            <a:endParaRPr lang="pl-PL"/>
          </a:p>
        </p:txBody>
      </p:sp>
      <p:sp>
        <p:nvSpPr>
          <p:cNvPr id="15" name="Symbol zastępczy numeru slajdu 14"/>
          <p:cNvSpPr>
            <a:spLocks noGrp="1"/>
          </p:cNvSpPr>
          <p:nvPr>
            <p:ph type="sldNum" sz="quarter" idx="15"/>
          </p:nvPr>
        </p:nvSpPr>
        <p:spPr/>
        <p:txBody>
          <a:bodyPr/>
          <a:lstStyle>
            <a:lvl1pPr algn="ctr">
              <a:defRPr/>
            </a:lvl1pPr>
          </a:lstStyle>
          <a:p>
            <a:fld id="{B6D456C6-3E31-4423-84FC-66EE9B04AE21}"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A7990D1-2375-4F02-845C-607F324C7708}" type="datetimeFigureOut">
              <a:rPr lang="pl-PL" smtClean="0"/>
              <a:pPr/>
              <a:t>2012-03-17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D456C6-3E31-4423-84FC-66EE9B04AE21}"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DA7990D1-2375-4F02-845C-607F324C7708}" type="datetimeFigureOut">
              <a:rPr lang="pl-PL" smtClean="0"/>
              <a:pPr/>
              <a:t>2012-03-17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6D456C6-3E31-4423-84FC-66EE9B04AE21}"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B6D456C6-3E31-4423-84FC-66EE9B04AE21}"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DA7990D1-2375-4F02-845C-607F324C7708}" type="datetimeFigureOut">
              <a:rPr lang="pl-PL" smtClean="0"/>
              <a:pPr/>
              <a:t>2012-03-17</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DA7990D1-2375-4F02-845C-607F324C7708}" type="datetimeFigureOut">
              <a:rPr lang="pl-PL" smtClean="0"/>
              <a:pPr/>
              <a:t>2012-03-17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6D456C6-3E31-4423-84FC-66EE9B04AE21}"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A7990D1-2375-4F02-845C-607F324C7708}" type="datetimeFigureOut">
              <a:rPr lang="pl-PL" smtClean="0"/>
              <a:pPr/>
              <a:t>2012-03-17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6D456C6-3E31-4423-84FC-66EE9B04AE21}" type="slidenum">
              <a:rPr lang="pl-PL" smtClean="0"/>
              <a:pPr/>
              <a:t>‹#›</a:t>
            </a:fld>
            <a:endParaRPr lang="pl-PL"/>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DA7990D1-2375-4F02-845C-607F324C7708}" type="datetimeFigureOut">
              <a:rPr lang="pl-PL" smtClean="0"/>
              <a:pPr/>
              <a:t>2012-03-17</a:t>
            </a:fld>
            <a:endParaRPr lang="pl-PL"/>
          </a:p>
        </p:txBody>
      </p:sp>
      <p:sp>
        <p:nvSpPr>
          <p:cNvPr id="9" name="Symbol zastępczy numeru slajdu 8"/>
          <p:cNvSpPr>
            <a:spLocks noGrp="1"/>
          </p:cNvSpPr>
          <p:nvPr>
            <p:ph type="sldNum" sz="quarter" idx="15"/>
          </p:nvPr>
        </p:nvSpPr>
        <p:spPr/>
        <p:txBody>
          <a:bodyPr/>
          <a:lstStyle/>
          <a:p>
            <a:fld id="{B6D456C6-3E31-4423-84FC-66EE9B04AE21}"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DA7990D1-2375-4F02-845C-607F324C7708}" type="datetimeFigureOut">
              <a:rPr lang="pl-PL" smtClean="0"/>
              <a:pPr/>
              <a:t>2012-03-17</a:t>
            </a:fld>
            <a:endParaRPr lang="pl-PL"/>
          </a:p>
        </p:txBody>
      </p:sp>
      <p:sp>
        <p:nvSpPr>
          <p:cNvPr id="9" name="Symbol zastępczy numeru slajdu 8"/>
          <p:cNvSpPr>
            <a:spLocks noGrp="1"/>
          </p:cNvSpPr>
          <p:nvPr>
            <p:ph type="sldNum" sz="quarter" idx="11"/>
          </p:nvPr>
        </p:nvSpPr>
        <p:spPr/>
        <p:txBody>
          <a:bodyPr/>
          <a:lstStyle/>
          <a:p>
            <a:fld id="{B6D456C6-3E31-4423-84FC-66EE9B04AE21}"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A7990D1-2375-4F02-845C-607F324C7708}" type="datetimeFigureOut">
              <a:rPr lang="pl-PL" smtClean="0"/>
              <a:pPr/>
              <a:t>2012-03-17</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D456C6-3E31-4423-84FC-66EE9B04AE21}"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I:\Prezentacja\02%20Pryjdite%20poklonimsa.wm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ktp.edu.pl/index.php?option=com_content&amp;view=article&amp;id=71&amp;Itemid=3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pPr algn="ctr"/>
            <a:r>
              <a:rPr lang="pl-PL" dirty="0" smtClean="0"/>
              <a:t>SZATY LITURGICZNE W KOŚCIELE GRECKO-KATOLICKIM</a:t>
            </a:r>
            <a:endParaRPr lang="pl-PL" dirty="0"/>
          </a:p>
        </p:txBody>
      </p:sp>
      <p:pic>
        <p:nvPicPr>
          <p:cNvPr id="4" name="02 Pryjdite poklonimsa.wma">
            <a:hlinkClick r:id="" action="ppaction://media"/>
          </p:cNvPr>
          <p:cNvPicPr>
            <a:picLocks noRot="1" noChangeAspect="1"/>
          </p:cNvPicPr>
          <p:nvPr>
            <a:audioFile r:link="rId1"/>
          </p:nvPr>
        </p:nvPicPr>
        <p:blipFill>
          <a:blip r:embed="rId3"/>
          <a:stretch>
            <a:fillRect/>
          </a:stretch>
        </p:blipFill>
        <p:spPr>
          <a:xfrm>
            <a:off x="785786" y="357166"/>
            <a:ext cx="304800" cy="3048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19534.b.jpg"/>
          <p:cNvPicPr>
            <a:picLocks noGrp="1" noChangeAspect="1"/>
          </p:cNvPicPr>
          <p:nvPr>
            <p:ph idx="1"/>
          </p:nvPr>
        </p:nvPicPr>
        <p:blipFill>
          <a:blip r:embed="rId2"/>
          <a:stretch>
            <a:fillRect/>
          </a:stretch>
        </p:blipFill>
        <p:spPr>
          <a:xfrm>
            <a:off x="0" y="1643050"/>
            <a:ext cx="4708525" cy="4708525"/>
          </a:xfrm>
        </p:spPr>
      </p:pic>
      <p:pic>
        <p:nvPicPr>
          <p:cNvPr id="5" name="Obraz 4" descr="rwonwhnswlplbhrioehk.JPG"/>
          <p:cNvPicPr>
            <a:picLocks noChangeAspect="1"/>
          </p:cNvPicPr>
          <p:nvPr/>
        </p:nvPicPr>
        <p:blipFill>
          <a:blip r:embed="rId3"/>
          <a:stretch>
            <a:fillRect/>
          </a:stretch>
        </p:blipFill>
        <p:spPr>
          <a:xfrm>
            <a:off x="4911316" y="214290"/>
            <a:ext cx="4232684" cy="5643578"/>
          </a:xfrm>
          <a:prstGeom prst="rect">
            <a:avLst/>
          </a:prstGeom>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ymbol zastępczy zawartości 13" descr="695b0920771cdb1b560610d03a01fa00.jpg"/>
          <p:cNvPicPr>
            <a:picLocks noGrp="1" noChangeAspect="1"/>
          </p:cNvPicPr>
          <p:nvPr>
            <p:ph sz="half" idx="1"/>
          </p:nvPr>
        </p:nvPicPr>
        <p:blipFill>
          <a:blip r:embed="rId2"/>
          <a:stretch>
            <a:fillRect/>
          </a:stretch>
        </p:blipFill>
        <p:spPr>
          <a:xfrm>
            <a:off x="1928794" y="642918"/>
            <a:ext cx="5334004" cy="5286387"/>
          </a:xfrm>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910fe285caf43343dfaab70984cebed1.jpg"/>
          <p:cNvPicPr>
            <a:picLocks noChangeAspect="1"/>
          </p:cNvPicPr>
          <p:nvPr/>
        </p:nvPicPr>
        <p:blipFill>
          <a:blip r:embed="rId2"/>
          <a:stretch>
            <a:fillRect/>
          </a:stretch>
        </p:blipFill>
        <p:spPr>
          <a:xfrm>
            <a:off x="1619250" y="1066800"/>
            <a:ext cx="5905500" cy="4724400"/>
          </a:xfrm>
          <a:prstGeom prst="rect">
            <a:avLst/>
          </a:prstGeom>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b066b7a1fe191ab2293eb99694d6cad.jpg"/>
          <p:cNvPicPr>
            <a:picLocks noChangeAspect="1"/>
          </p:cNvPicPr>
          <p:nvPr/>
        </p:nvPicPr>
        <p:blipFill>
          <a:blip r:embed="rId2"/>
          <a:stretch>
            <a:fillRect/>
          </a:stretch>
        </p:blipFill>
        <p:spPr>
          <a:xfrm>
            <a:off x="1619250" y="1066800"/>
            <a:ext cx="5905500" cy="4724400"/>
          </a:xfrm>
          <a:prstGeom prst="rect">
            <a:avLst/>
          </a:prstGeom>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vrachar_11 Deacon.jpg"/>
          <p:cNvPicPr>
            <a:picLocks noChangeAspect="1"/>
          </p:cNvPicPr>
          <p:nvPr/>
        </p:nvPicPr>
        <p:blipFill>
          <a:blip r:embed="rId2"/>
          <a:stretch>
            <a:fillRect/>
          </a:stretch>
        </p:blipFill>
        <p:spPr>
          <a:xfrm>
            <a:off x="1895475" y="695325"/>
            <a:ext cx="5353050" cy="5467350"/>
          </a:xfrm>
          <a:prstGeom prst="rect">
            <a:avLst/>
          </a:prstGeom>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Diakoni</a:t>
            </a:r>
            <a:endParaRPr lang="pl-PL" dirty="0"/>
          </a:p>
        </p:txBody>
      </p:sp>
      <p:pic>
        <p:nvPicPr>
          <p:cNvPr id="7" name="Symbol zastępczy zawartości 6" descr="wiad_1299233222_2011_03_04_1299235118.jpg"/>
          <p:cNvPicPr>
            <a:picLocks noGrp="1" noChangeAspect="1"/>
          </p:cNvPicPr>
          <p:nvPr>
            <p:ph sz="half" idx="1"/>
          </p:nvPr>
        </p:nvPicPr>
        <p:blipFill>
          <a:blip r:embed="rId2"/>
          <a:stretch>
            <a:fillRect/>
          </a:stretch>
        </p:blipFill>
        <p:spPr>
          <a:xfrm>
            <a:off x="968772" y="1524000"/>
            <a:ext cx="3036094" cy="4572000"/>
          </a:xfrm>
        </p:spPr>
      </p:pic>
      <p:pic>
        <p:nvPicPr>
          <p:cNvPr id="8" name="Symbol zastępczy zawartości 7" descr="DSC_2452_resize.JPG"/>
          <p:cNvPicPr>
            <a:picLocks noGrp="1" noChangeAspect="1"/>
          </p:cNvPicPr>
          <p:nvPr>
            <p:ph sz="half" idx="2"/>
          </p:nvPr>
        </p:nvPicPr>
        <p:blipFill>
          <a:blip r:embed="rId3" cstate="print"/>
          <a:stretch>
            <a:fillRect/>
          </a:stretch>
        </p:blipFill>
        <p:spPr>
          <a:xfrm>
            <a:off x="5498243" y="3020568"/>
            <a:ext cx="2359152" cy="1578864"/>
          </a:xfr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419214_188086794625659_100002730192046_254418_654006609_n.jpg"/>
          <p:cNvPicPr>
            <a:picLocks noChangeAspect="1"/>
          </p:cNvPicPr>
          <p:nvPr/>
        </p:nvPicPr>
        <p:blipFill>
          <a:blip r:embed="rId2"/>
          <a:stretch>
            <a:fillRect/>
          </a:stretch>
        </p:blipFill>
        <p:spPr>
          <a:xfrm>
            <a:off x="762000" y="876300"/>
            <a:ext cx="7620000" cy="5105400"/>
          </a:xfrm>
          <a:prstGeom prst="rect">
            <a:avLst/>
          </a:prstGeo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Szaty liturgiczna prezbitera</a:t>
            </a:r>
            <a:endParaRPr lang="pl-PL" dirty="0"/>
          </a:p>
        </p:txBody>
      </p:sp>
      <p:sp>
        <p:nvSpPr>
          <p:cNvPr id="3" name="Symbol zastępczy zawartości 2"/>
          <p:cNvSpPr>
            <a:spLocks noGrp="1"/>
          </p:cNvSpPr>
          <p:nvPr>
            <p:ph sz="half" idx="1"/>
          </p:nvPr>
        </p:nvSpPr>
        <p:spPr>
          <a:xfrm>
            <a:off x="457200" y="1600201"/>
            <a:ext cx="4038600" cy="757229"/>
          </a:xfrm>
        </p:spPr>
        <p:txBody>
          <a:bodyPr>
            <a:normAutofit fontScale="77500" lnSpcReduction="20000"/>
          </a:bodyPr>
          <a:lstStyle/>
          <a:p>
            <a:r>
              <a:rPr lang="pl-PL" dirty="0" smtClean="0"/>
              <a:t>wspólne szaty z diakonami – </a:t>
            </a:r>
            <a:r>
              <a:rPr lang="pl-PL" dirty="0" err="1" smtClean="0"/>
              <a:t>poruczi</a:t>
            </a:r>
            <a:r>
              <a:rPr lang="pl-PL" dirty="0" smtClean="0"/>
              <a:t>, </a:t>
            </a:r>
            <a:r>
              <a:rPr lang="pl-PL" dirty="0" err="1" smtClean="0"/>
              <a:t>podryznik</a:t>
            </a:r>
            <a:r>
              <a:rPr lang="pl-PL" dirty="0" smtClean="0"/>
              <a:t> (</a:t>
            </a:r>
            <a:r>
              <a:rPr lang="pl-PL" dirty="0" err="1" smtClean="0"/>
              <a:t>stycharion</a:t>
            </a:r>
            <a:r>
              <a:rPr lang="pl-PL" dirty="0" smtClean="0"/>
              <a:t>).</a:t>
            </a:r>
          </a:p>
          <a:p>
            <a:endParaRPr lang="pl-PL" dirty="0"/>
          </a:p>
        </p:txBody>
      </p:sp>
      <p:pic>
        <p:nvPicPr>
          <p:cNvPr id="8" name="Symbol zastępczy zawartości 7" descr="418686_3_267.jpg"/>
          <p:cNvPicPr>
            <a:picLocks noGrp="1" noChangeAspect="1"/>
          </p:cNvPicPr>
          <p:nvPr>
            <p:ph sz="half" idx="2"/>
          </p:nvPr>
        </p:nvPicPr>
        <p:blipFill>
          <a:blip r:embed="rId2"/>
          <a:stretch>
            <a:fillRect/>
          </a:stretch>
        </p:blipFill>
        <p:spPr>
          <a:xfrm>
            <a:off x="5406231" y="1900237"/>
            <a:ext cx="2543175" cy="3819525"/>
          </a:xfrm>
        </p:spPr>
      </p:pic>
      <p:pic>
        <p:nvPicPr>
          <p:cNvPr id="6" name="Obraz 5" descr="5a0c92d265bc54ce2d23a33d270266b2.jpg"/>
          <p:cNvPicPr>
            <a:picLocks noChangeAspect="1"/>
          </p:cNvPicPr>
          <p:nvPr/>
        </p:nvPicPr>
        <p:blipFill>
          <a:blip r:embed="rId3"/>
          <a:stretch>
            <a:fillRect/>
          </a:stretch>
        </p:blipFill>
        <p:spPr>
          <a:xfrm>
            <a:off x="285720" y="2143116"/>
            <a:ext cx="4724412" cy="4191011"/>
          </a:xfrm>
          <a:prstGeom prst="rect">
            <a:avLst/>
          </a:prstGeom>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Epitrachylion</a:t>
            </a:r>
            <a:endParaRPr lang="pl-PL" dirty="0"/>
          </a:p>
        </p:txBody>
      </p:sp>
      <p:sp>
        <p:nvSpPr>
          <p:cNvPr id="4" name="Symbol zastępczy zawartości 3"/>
          <p:cNvSpPr>
            <a:spLocks noGrp="1"/>
          </p:cNvSpPr>
          <p:nvPr>
            <p:ph sz="half" idx="1"/>
          </p:nvPr>
        </p:nvSpPr>
        <p:spPr>
          <a:xfrm>
            <a:off x="571472" y="1600200"/>
            <a:ext cx="5643602" cy="4900634"/>
          </a:xfrm>
        </p:spPr>
        <p:txBody>
          <a:bodyPr>
            <a:normAutofit fontScale="77500" lnSpcReduction="20000"/>
          </a:bodyPr>
          <a:lstStyle/>
          <a:p>
            <a:r>
              <a:rPr lang="pl-PL" dirty="0" smtClean="0"/>
              <a:t>nazwa szaty pochodzi od greckich słów: </a:t>
            </a:r>
            <a:r>
              <a:rPr lang="pl-PL" dirty="0" err="1" smtClean="0"/>
              <a:t>επη</a:t>
            </a:r>
            <a:r>
              <a:rPr lang="pl-PL" dirty="0" smtClean="0"/>
              <a:t> – na,  </a:t>
            </a:r>
            <a:r>
              <a:rPr lang="pl-PL" dirty="0" err="1" smtClean="0"/>
              <a:t>τραχηλος</a:t>
            </a:r>
            <a:r>
              <a:rPr lang="pl-PL" dirty="0" smtClean="0"/>
              <a:t> – szyja; oznacza dosłownie „na szyję”. Szata ta przypomina starotestamentowy „</a:t>
            </a:r>
            <a:r>
              <a:rPr lang="pl-PL" dirty="0" err="1" smtClean="0"/>
              <a:t>efud</a:t>
            </a:r>
            <a:r>
              <a:rPr lang="pl-PL" dirty="0" smtClean="0"/>
              <a:t>”, którym kapłani nakrywali swoje plecy przy modlitwie. </a:t>
            </a:r>
            <a:r>
              <a:rPr lang="pl-PL" dirty="0" err="1" smtClean="0"/>
              <a:t>Epitrachylion</a:t>
            </a:r>
            <a:r>
              <a:rPr lang="pl-PL" dirty="0" smtClean="0"/>
              <a:t> symbolizuje Łaskę Bożą. Przy wkładaniu tej szaty kapłan czyta modlitwę: </a:t>
            </a:r>
            <a:r>
              <a:rPr lang="pl-PL" i="1" dirty="0" smtClean="0"/>
              <a:t>Błogosławiony Bóg nasz, Który zlewa łaskę Swą na kapłanów Swoich jak charyzmo na głowę, spływające na brodę Aarona, spływające na rąbek szaty jego</a:t>
            </a:r>
            <a:r>
              <a:rPr lang="pl-PL" dirty="0" smtClean="0"/>
              <a:t>. </a:t>
            </a:r>
            <a:r>
              <a:rPr lang="pl-PL" dirty="0" err="1" smtClean="0"/>
              <a:t>Epitrachylion</a:t>
            </a:r>
            <a:r>
              <a:rPr lang="pl-PL" dirty="0" smtClean="0"/>
              <a:t> od zmierzchłej przeszłości jest używany przy odprawianiu nabożeństw. Jest o nim wzmianka w najstarszych rytach konsekracji osób duchownych. W historii zapisy o tej szacie pojawiają się nie wcześniej, niż w VI wieku, gdy na jednym z Zachodnich Soborów (w 509 r.) nakazane było dla kapłanom, aby do ołtarza zbliżać się dopiero po nałożeniu </a:t>
            </a:r>
            <a:r>
              <a:rPr lang="pl-PL" dirty="0" err="1" smtClean="0"/>
              <a:t>orarionu</a:t>
            </a:r>
            <a:r>
              <a:rPr lang="pl-PL" dirty="0" smtClean="0"/>
              <a:t> na oba ramiona.</a:t>
            </a:r>
            <a:endParaRPr lang="pl-PL" dirty="0"/>
          </a:p>
        </p:txBody>
      </p:sp>
      <p:pic>
        <p:nvPicPr>
          <p:cNvPr id="1026" name="Picture 2" descr="C:\Users\Jasiek\Desktop\ryzy\5598461e51ba920ff7180ddfcacb1486.jpg"/>
          <p:cNvPicPr>
            <a:picLocks noChangeAspect="1" noChangeArrowheads="1"/>
          </p:cNvPicPr>
          <p:nvPr/>
        </p:nvPicPr>
        <p:blipFill>
          <a:blip r:embed="rId2"/>
          <a:srcRect/>
          <a:stretch>
            <a:fillRect/>
          </a:stretch>
        </p:blipFill>
        <p:spPr bwMode="auto">
          <a:xfrm>
            <a:off x="6215074" y="1357298"/>
            <a:ext cx="2643206" cy="4689233"/>
          </a:xfrm>
          <a:prstGeom prst="rect">
            <a:avLst/>
          </a:prstGeo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DSC0041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85728"/>
            <a:ext cx="8229600" cy="6023632"/>
          </a:xfrm>
        </p:spPr>
        <p:txBody>
          <a:bodyPr>
            <a:normAutofit/>
          </a:bodyPr>
          <a:lstStyle/>
          <a:p>
            <a:pPr algn="ctr"/>
            <a:r>
              <a:rPr lang="pl-PL" dirty="0" smtClean="0"/>
              <a:t>Jezus Chrystus nie dał swoim uczniom wyraźnych wskazówek, dotyczących używania specjalnych szat przy odprawianiu nabożeństw. Apostołowie otrzymali jedynie pouczenia o prostocie i skromności odzieży: </a:t>
            </a:r>
            <a:r>
              <a:rPr lang="pl-PL" i="1" dirty="0" smtClean="0"/>
              <a:t>I nakazał im, aby nic nie brali na drogę prócz laski – ani chleba, ani torby podróżnej, ani monety w trzosie. Lecz by obuli sandały, a nie wdziewali dwóch sukien</a:t>
            </a:r>
            <a:r>
              <a:rPr lang="pl-PL" dirty="0" smtClean="0"/>
              <a:t>.</a:t>
            </a:r>
            <a:r>
              <a:rPr lang="pl-PL" i="1" dirty="0" smtClean="0"/>
              <a:t> </a:t>
            </a:r>
            <a:r>
              <a:rPr lang="pl-PL" dirty="0" smtClean="0"/>
              <a:t>Nie mamy również danych świadczących o tym, że apostołowie używali specjalnych szat przy odprawianiu nabożeństw. Jednak już w Kościele starożytnym panowało przekonanie, że używanie szat liturgicznych stanowi tradycję apostolską. </a:t>
            </a:r>
            <a:endParaRPr lang="pl-PL"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14(1).jpg"/>
          <p:cNvPicPr>
            <a:picLocks noChangeAspect="1"/>
          </p:cNvPicPr>
          <p:nvPr/>
        </p:nvPicPr>
        <p:blipFill>
          <a:blip r:embed="rId2"/>
          <a:stretch>
            <a:fillRect/>
          </a:stretch>
        </p:blipFill>
        <p:spPr>
          <a:xfrm>
            <a:off x="2452687" y="571500"/>
            <a:ext cx="4238625" cy="5715000"/>
          </a:xfrm>
          <a:prstGeom prst="rect">
            <a:avLst/>
          </a:prstGeo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a:bodyPr>
          <a:lstStyle/>
          <a:p>
            <a:r>
              <a:rPr lang="pl-PL" dirty="0" smtClean="0"/>
              <a:t>zaczęto go używać jako szaty liturgicznej wzorując się na szatach Starego Testamentu. Obecnie pas ma za zadanie ściągnąć </a:t>
            </a:r>
            <a:r>
              <a:rPr lang="pl-PL" dirty="0" err="1" smtClean="0"/>
              <a:t>podriznik</a:t>
            </a:r>
            <a:r>
              <a:rPr lang="pl-PL" dirty="0" smtClean="0"/>
              <a:t> i w ten sposób umożliwić wygodne odprawianie Liturgii Świętej. Symboliczne znaczenie tej szaty bardzo dobrze oddaje modlitwa kapłana czytana przed nałożeniem </a:t>
            </a:r>
            <a:r>
              <a:rPr lang="pl-PL" dirty="0" err="1" smtClean="0"/>
              <a:t>pojasa</a:t>
            </a:r>
            <a:r>
              <a:rPr lang="pl-PL" dirty="0" smtClean="0"/>
              <a:t>: </a:t>
            </a:r>
            <a:r>
              <a:rPr lang="pl-PL" i="1" dirty="0" err="1" smtClean="0"/>
              <a:t>Błogosłowony</a:t>
            </a:r>
            <a:r>
              <a:rPr lang="pl-PL" i="1" dirty="0" smtClean="0"/>
              <a:t> Bóg nasz, Który opasał mnie mocą i położy drogę moją, pokrzepiając nogi moje, jako jelenie, i na wysokich miejscach stawiając mnie. </a:t>
            </a:r>
            <a:r>
              <a:rPr lang="pl-PL" dirty="0" err="1" smtClean="0"/>
              <a:t>Pojas</a:t>
            </a:r>
            <a:r>
              <a:rPr lang="pl-PL" dirty="0" smtClean="0"/>
              <a:t> symbolizuje również ręcznik, którym obwiązał się Chrystus przed ostatnią wieczerzą, gdy umył apostołom nogi. W praktyce liturgicznej używany był od samego początku. </a:t>
            </a:r>
            <a:endParaRPr lang="pl-PL" dirty="0"/>
          </a:p>
        </p:txBody>
      </p:sp>
      <p:sp>
        <p:nvSpPr>
          <p:cNvPr id="2" name="Tytuł 1"/>
          <p:cNvSpPr>
            <a:spLocks noGrp="1"/>
          </p:cNvSpPr>
          <p:nvPr>
            <p:ph type="title"/>
          </p:nvPr>
        </p:nvSpPr>
        <p:spPr/>
        <p:txBody>
          <a:bodyPr/>
          <a:lstStyle/>
          <a:p>
            <a:r>
              <a:rPr lang="pl-PL" dirty="0" err="1" smtClean="0"/>
              <a:t>Pojas</a:t>
            </a:r>
            <a:r>
              <a:rPr lang="pl-PL" dirty="0" smtClean="0"/>
              <a:t> (pas)</a:t>
            </a:r>
            <a:endParaRPr lang="pl-PL"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ic3.jpg"/>
          <p:cNvPicPr>
            <a:picLocks noGrp="1" noChangeAspect="1"/>
          </p:cNvPicPr>
          <p:nvPr>
            <p:ph idx="1"/>
          </p:nvPr>
        </p:nvPicPr>
        <p:blipFill>
          <a:blip r:embed="rId2"/>
          <a:stretch>
            <a:fillRect/>
          </a:stretch>
        </p:blipFill>
        <p:spPr>
          <a:xfrm>
            <a:off x="1664948" y="1524000"/>
            <a:ext cx="5814104" cy="4572000"/>
          </a:xfrm>
        </p:spPr>
      </p:pic>
      <p:sp>
        <p:nvSpPr>
          <p:cNvPr id="2" name="Tytuł 1"/>
          <p:cNvSpPr>
            <a:spLocks noGrp="1"/>
          </p:cNvSpPr>
          <p:nvPr>
            <p:ph type="title"/>
          </p:nvPr>
        </p:nvSpPr>
        <p:spPr/>
        <p:txBody>
          <a:bodyPr/>
          <a:lstStyle/>
          <a:p>
            <a:endParaRPr lang="pl-PL"/>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mumcieufrprmivxrfqdl.jpg"/>
          <p:cNvPicPr>
            <a:picLocks noGrp="1" noChangeAspect="1"/>
          </p:cNvPicPr>
          <p:nvPr>
            <p:ph idx="1"/>
          </p:nvPr>
        </p:nvPicPr>
        <p:blipFill>
          <a:blip r:embed="rId2"/>
          <a:stretch>
            <a:fillRect/>
          </a:stretch>
        </p:blipFill>
        <p:spPr>
          <a:xfrm>
            <a:off x="2143108" y="714356"/>
            <a:ext cx="4873323" cy="4708525"/>
          </a:xfrm>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4043362" cy="4709160"/>
          </a:xfrm>
        </p:spPr>
        <p:txBody>
          <a:bodyPr>
            <a:normAutofit fontScale="85000" lnSpcReduction="10000"/>
          </a:bodyPr>
          <a:lstStyle/>
          <a:p>
            <a:r>
              <a:rPr lang="pl-PL" dirty="0" smtClean="0"/>
              <a:t>nazwa szaty (</a:t>
            </a:r>
            <a:r>
              <a:rPr lang="pl-PL" dirty="0" err="1" smtClean="0"/>
              <a:t>φαινωλις</a:t>
            </a:r>
            <a:r>
              <a:rPr lang="pl-PL" dirty="0" smtClean="0"/>
              <a:t>) pochodzi od dwóch greckich słów: </a:t>
            </a:r>
            <a:r>
              <a:rPr lang="pl-PL" dirty="0" err="1" smtClean="0"/>
              <a:t>φαινεται</a:t>
            </a:r>
            <a:r>
              <a:rPr lang="pl-PL" dirty="0" smtClean="0"/>
              <a:t> – pokrywa, </a:t>
            </a:r>
            <a:r>
              <a:rPr lang="pl-PL" dirty="0" err="1" smtClean="0"/>
              <a:t>oλος</a:t>
            </a:r>
            <a:r>
              <a:rPr lang="pl-PL" dirty="0" smtClean="0"/>
              <a:t> – cały. Ta wierzchnia szata kapłana, bez rękawów, pokrywająca całe plecy, symbolizuje odzież w którą ubrano Jezusa Chrystusa na dworze u Piłata. Szata ta była używana praktycznie od samego początku istnienia Kościoła. </a:t>
            </a:r>
          </a:p>
          <a:p>
            <a:r>
              <a:rPr lang="pl-PL" i="1" dirty="0" smtClean="0"/>
              <a:t>           </a:t>
            </a:r>
            <a:r>
              <a:rPr lang="pl-PL" i="1" dirty="0" err="1" smtClean="0"/>
              <a:t>Felonion</a:t>
            </a:r>
            <a:r>
              <a:rPr lang="pl-PL" i="1" dirty="0" smtClean="0"/>
              <a:t> </a:t>
            </a:r>
            <a:r>
              <a:rPr lang="pl-PL" dirty="0" smtClean="0"/>
              <a:t>pochodzi ze starożytności. Ubierano go na wierzch innych ubrań. </a:t>
            </a:r>
            <a:endParaRPr lang="pl-PL" dirty="0"/>
          </a:p>
        </p:txBody>
      </p:sp>
      <p:sp>
        <p:nvSpPr>
          <p:cNvPr id="2" name="Tytuł 1"/>
          <p:cNvSpPr>
            <a:spLocks noGrp="1"/>
          </p:cNvSpPr>
          <p:nvPr>
            <p:ph type="title"/>
          </p:nvPr>
        </p:nvSpPr>
        <p:spPr/>
        <p:txBody>
          <a:bodyPr/>
          <a:lstStyle/>
          <a:p>
            <a:r>
              <a:rPr lang="pl-PL" dirty="0" err="1" smtClean="0"/>
              <a:t>Felonion</a:t>
            </a:r>
            <a:endParaRPr lang="pl-PL" dirty="0"/>
          </a:p>
        </p:txBody>
      </p:sp>
      <p:pic>
        <p:nvPicPr>
          <p:cNvPr id="4" name="Obraz 3" descr="studenica_03.jpg"/>
          <p:cNvPicPr>
            <a:picLocks noChangeAspect="1"/>
          </p:cNvPicPr>
          <p:nvPr/>
        </p:nvPicPr>
        <p:blipFill>
          <a:blip r:embed="rId2"/>
          <a:stretch>
            <a:fillRect/>
          </a:stretch>
        </p:blipFill>
        <p:spPr>
          <a:xfrm>
            <a:off x="4500562" y="1500174"/>
            <a:ext cx="4286248" cy="4377769"/>
          </a:xfrm>
          <a:prstGeom prst="rect">
            <a:avLst/>
          </a:prstGeom>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0c71fd56489f3a3cd12efe7701a03dd9.jpg"/>
          <p:cNvPicPr>
            <a:picLocks noGrp="1" noChangeAspect="1"/>
          </p:cNvPicPr>
          <p:nvPr>
            <p:ph idx="1"/>
          </p:nvPr>
        </p:nvPicPr>
        <p:blipFill>
          <a:blip r:embed="rId2"/>
          <a:stretch>
            <a:fillRect/>
          </a:stretch>
        </p:blipFill>
        <p:spPr>
          <a:xfrm>
            <a:off x="714348" y="357166"/>
            <a:ext cx="7403713" cy="5922971"/>
          </a:xfrm>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1fce96e42430ec85ece1bd6ceda2c270.jpg"/>
          <p:cNvPicPr>
            <a:picLocks noGrp="1" noChangeAspect="1"/>
          </p:cNvPicPr>
          <p:nvPr>
            <p:ph idx="1"/>
          </p:nvPr>
        </p:nvPicPr>
        <p:blipFill>
          <a:blip r:embed="rId2"/>
          <a:stretch>
            <a:fillRect/>
          </a:stretch>
        </p:blipFill>
        <p:spPr>
          <a:xfrm>
            <a:off x="1214414" y="500042"/>
            <a:ext cx="6547970" cy="5808683"/>
          </a:xfrm>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9e79940b43d13703fed6bb284f513895.jpg"/>
          <p:cNvPicPr>
            <a:picLocks noGrp="1" noChangeAspect="1"/>
          </p:cNvPicPr>
          <p:nvPr>
            <p:ph idx="1"/>
          </p:nvPr>
        </p:nvPicPr>
        <p:blipFill>
          <a:blip r:embed="rId2"/>
          <a:stretch>
            <a:fillRect/>
          </a:stretch>
        </p:blipFill>
        <p:spPr>
          <a:xfrm>
            <a:off x="1000100" y="428604"/>
            <a:ext cx="7439448" cy="5951559"/>
          </a:xfrm>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estsgrlqwcahluaslngo.jpg"/>
          <p:cNvPicPr>
            <a:picLocks noGrp="1" noChangeAspect="1"/>
          </p:cNvPicPr>
          <p:nvPr>
            <p:ph idx="1"/>
          </p:nvPr>
        </p:nvPicPr>
        <p:blipFill>
          <a:blip r:embed="rId2"/>
          <a:stretch>
            <a:fillRect/>
          </a:stretch>
        </p:blipFill>
        <p:spPr>
          <a:xfrm>
            <a:off x="214282" y="571480"/>
            <a:ext cx="3643338" cy="4154508"/>
          </a:xfrm>
        </p:spPr>
      </p:pic>
      <p:pic>
        <p:nvPicPr>
          <p:cNvPr id="5" name="Obraz 4" descr="f2bfcc2987ec98d44c79280ff199f57b.jpg"/>
          <p:cNvPicPr>
            <a:picLocks noChangeAspect="1"/>
          </p:cNvPicPr>
          <p:nvPr/>
        </p:nvPicPr>
        <p:blipFill>
          <a:blip r:embed="rId3"/>
          <a:stretch>
            <a:fillRect/>
          </a:stretch>
        </p:blipFill>
        <p:spPr>
          <a:xfrm>
            <a:off x="4089792" y="2285992"/>
            <a:ext cx="4744633" cy="3795706"/>
          </a:xfrm>
          <a:prstGeom prst="rect">
            <a:avLst/>
          </a:prstGeom>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arati2.jpg"/>
          <p:cNvPicPr>
            <a:picLocks noGrp="1" noChangeAspect="1"/>
          </p:cNvPicPr>
          <p:nvPr>
            <p:ph idx="1"/>
          </p:nvPr>
        </p:nvPicPr>
        <p:blipFill>
          <a:blip r:embed="rId2"/>
          <a:stretch>
            <a:fillRect/>
          </a:stretch>
        </p:blipFill>
        <p:spPr>
          <a:xfrm>
            <a:off x="4929190" y="357166"/>
            <a:ext cx="3571900" cy="6072230"/>
          </a:xfrm>
        </p:spPr>
      </p:pic>
      <p:pic>
        <p:nvPicPr>
          <p:cNvPr id="5" name="Obraz 4" descr="rxeqbghmtsraltxwaeuw.jpg"/>
          <p:cNvPicPr>
            <a:picLocks noChangeAspect="1"/>
          </p:cNvPicPr>
          <p:nvPr/>
        </p:nvPicPr>
        <p:blipFill>
          <a:blip r:embed="rId3"/>
          <a:stretch>
            <a:fillRect/>
          </a:stretch>
        </p:blipFill>
        <p:spPr>
          <a:xfrm>
            <a:off x="357158" y="357166"/>
            <a:ext cx="4076700" cy="6096000"/>
          </a:xfrm>
          <a:prstGeom prst="rect">
            <a:avLst/>
          </a:prstGeom>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0"/>
            <a:ext cx="8229600" cy="928670"/>
          </a:xfrm>
        </p:spPr>
        <p:txBody>
          <a:bodyPr>
            <a:normAutofit/>
          </a:bodyPr>
          <a:lstStyle/>
          <a:p>
            <a:pPr>
              <a:buNone/>
            </a:pPr>
            <a:r>
              <a:rPr lang="pl-PL" sz="2000" dirty="0" smtClean="0"/>
              <a:t>Używane obecnie szaty uzyskały swoją formę około VI wieku pod silnym wpływem bizantyjskiego, cesarskiego ceremoniału.</a:t>
            </a:r>
            <a:endParaRPr lang="pl-PL" sz="2000" dirty="0"/>
          </a:p>
        </p:txBody>
      </p:sp>
      <p:sp>
        <p:nvSpPr>
          <p:cNvPr id="6" name="pole tekstowe 5"/>
          <p:cNvSpPr txBox="1"/>
          <p:nvPr/>
        </p:nvSpPr>
        <p:spPr>
          <a:xfrm>
            <a:off x="571472" y="785794"/>
            <a:ext cx="3071834" cy="5632311"/>
          </a:xfrm>
          <a:prstGeom prst="rect">
            <a:avLst/>
          </a:prstGeom>
          <a:noFill/>
        </p:spPr>
        <p:txBody>
          <a:bodyPr wrap="square" rtlCol="0">
            <a:spAutoFit/>
          </a:bodyPr>
          <a:lstStyle/>
          <a:p>
            <a:r>
              <a:rPr lang="pl-PL" dirty="0"/>
              <a:t>Podstawowymi, „codziennymi” szatami kapłana (diakona, prezbitera czy biskupa) są </a:t>
            </a:r>
            <a:r>
              <a:rPr lang="pl-PL" dirty="0" err="1"/>
              <a:t>podriasnik</a:t>
            </a:r>
            <a:r>
              <a:rPr lang="pl-PL" dirty="0"/>
              <a:t> i </a:t>
            </a:r>
            <a:r>
              <a:rPr lang="pl-PL" dirty="0" err="1"/>
              <a:t>riasa</a:t>
            </a:r>
            <a:r>
              <a:rPr lang="pl-PL" dirty="0"/>
              <a:t>. Te długie, pokrywające całe ciało szaty z szerokimi rękawami historycznie pochodzą ze starożytnej wschodniej tradycji. Były one popularne wśród środowiska judaistycznego w czasach ziemskiego życia Jezusa Chrystusa. Sam Zbawiciel nosił takie szaty o czym świadczy sama ikonografia. Symbolicznie szaty te oznaczają przynależność do grona uczniów Jezusa Chrystusa.</a:t>
            </a:r>
          </a:p>
        </p:txBody>
      </p:sp>
      <p:pic>
        <p:nvPicPr>
          <p:cNvPr id="7" name="Obraz 6" descr="2719a66f1e7766a7d2a565b5ea289990.jpg"/>
          <p:cNvPicPr>
            <a:picLocks noChangeAspect="1"/>
          </p:cNvPicPr>
          <p:nvPr/>
        </p:nvPicPr>
        <p:blipFill>
          <a:blip r:embed="rId2"/>
          <a:stretch>
            <a:fillRect/>
          </a:stretch>
        </p:blipFill>
        <p:spPr>
          <a:xfrm>
            <a:off x="4643438" y="928670"/>
            <a:ext cx="3924300" cy="5238750"/>
          </a:xfrm>
          <a:prstGeom prst="rect">
            <a:avLst/>
          </a:prstGeom>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raznyk_27.09.2011_026.jpg"/>
          <p:cNvPicPr>
            <a:picLocks noGrp="1" noChangeAspect="1"/>
          </p:cNvPicPr>
          <p:nvPr>
            <p:ph idx="1"/>
          </p:nvPr>
        </p:nvPicPr>
        <p:blipFill>
          <a:blip r:embed="rId2"/>
          <a:stretch>
            <a:fillRect/>
          </a:stretch>
        </p:blipFill>
        <p:spPr>
          <a:xfrm>
            <a:off x="500034" y="500042"/>
            <a:ext cx="7630103" cy="5722576"/>
          </a:xfrm>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402542_191535944280744_100002730192046_260770_320244064_n.jpg"/>
          <p:cNvPicPr>
            <a:picLocks noChangeAspect="1"/>
          </p:cNvPicPr>
          <p:nvPr/>
        </p:nvPicPr>
        <p:blipFill>
          <a:blip r:embed="rId2"/>
          <a:stretch>
            <a:fillRect/>
          </a:stretch>
        </p:blipFill>
        <p:spPr>
          <a:xfrm>
            <a:off x="285720" y="500042"/>
            <a:ext cx="8583237" cy="5710237"/>
          </a:xfrm>
          <a:prstGeom prst="rect">
            <a:avLst/>
          </a:prstGeom>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426118_187912834643055_100002730192046_254280_1728603909_n.jpg"/>
          <p:cNvPicPr>
            <a:picLocks noChangeAspect="1"/>
          </p:cNvPicPr>
          <p:nvPr/>
        </p:nvPicPr>
        <p:blipFill>
          <a:blip r:embed="rId2"/>
          <a:stretch>
            <a:fillRect/>
          </a:stretch>
        </p:blipFill>
        <p:spPr>
          <a:xfrm>
            <a:off x="0" y="1"/>
            <a:ext cx="4941540" cy="3286124"/>
          </a:xfrm>
          <a:prstGeom prst="rect">
            <a:avLst/>
          </a:prstGeom>
        </p:spPr>
      </p:pic>
      <p:pic>
        <p:nvPicPr>
          <p:cNvPr id="3" name="Obraz 2" descr="409561_189758961125109_100002730192046_257824_41627183_n.jpg"/>
          <p:cNvPicPr>
            <a:picLocks noChangeAspect="1"/>
          </p:cNvPicPr>
          <p:nvPr/>
        </p:nvPicPr>
        <p:blipFill>
          <a:blip r:embed="rId3"/>
          <a:stretch>
            <a:fillRect/>
          </a:stretch>
        </p:blipFill>
        <p:spPr>
          <a:xfrm>
            <a:off x="3870270" y="3214686"/>
            <a:ext cx="5273730" cy="3500438"/>
          </a:xfrm>
          <a:prstGeom prst="rect">
            <a:avLst/>
          </a:prstGeom>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smtClean="0"/>
              <a:t>Istnieją również szaty, których prawo noszenia otrzymują prezbiterzy za zasługi. Są to: </a:t>
            </a:r>
            <a:r>
              <a:rPr lang="pl-PL" dirty="0" err="1" smtClean="0"/>
              <a:t>nabedrennyk</a:t>
            </a:r>
            <a:r>
              <a:rPr lang="pl-PL" dirty="0" smtClean="0"/>
              <a:t>, </a:t>
            </a:r>
            <a:r>
              <a:rPr lang="pl-PL" dirty="0" err="1" smtClean="0"/>
              <a:t>palica</a:t>
            </a:r>
            <a:r>
              <a:rPr lang="pl-PL" dirty="0" smtClean="0"/>
              <a:t>, krzyż z ozdobami, mitra. Szaty te zostały wprowadzone dosyć późno. </a:t>
            </a:r>
            <a:r>
              <a:rPr lang="pl-PL" dirty="0" err="1" smtClean="0"/>
              <a:t>Nabedrennyk</a:t>
            </a:r>
            <a:r>
              <a:rPr lang="pl-PL" dirty="0" smtClean="0"/>
              <a:t> natomiast jest odpowiednikiem </a:t>
            </a:r>
            <a:r>
              <a:rPr lang="pl-PL" dirty="0" err="1" smtClean="0"/>
              <a:t>palicy</a:t>
            </a:r>
            <a:r>
              <a:rPr lang="pl-PL" dirty="0" smtClean="0"/>
              <a:t>.  </a:t>
            </a:r>
            <a:endParaRPr lang="pl-PL" dirty="0"/>
          </a:p>
        </p:txBody>
      </p:sp>
      <p:sp>
        <p:nvSpPr>
          <p:cNvPr id="2" name="Tytuł 1"/>
          <p:cNvSpPr>
            <a:spLocks noGrp="1"/>
          </p:cNvSpPr>
          <p:nvPr>
            <p:ph type="title"/>
          </p:nvPr>
        </p:nvSpPr>
        <p:spPr/>
        <p:txBody>
          <a:bodyPr/>
          <a:lstStyle/>
          <a:p>
            <a:endParaRPr lang="pl-PL"/>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3900486" cy="4709160"/>
          </a:xfrm>
        </p:spPr>
        <p:txBody>
          <a:bodyPr>
            <a:normAutofit fontScale="92500"/>
          </a:bodyPr>
          <a:lstStyle/>
          <a:p>
            <a:r>
              <a:rPr lang="pl-PL" dirty="0" smtClean="0"/>
              <a:t>szata ta symbolizuje miecz duchowy: </a:t>
            </a:r>
            <a:r>
              <a:rPr lang="pl-PL" i="1" dirty="0" smtClean="0"/>
              <a:t>Przepasz miecz Twój na biodro Twoje, Najmocniejszy, abyś był piękny i wspaniały. Przygotuj się, działaj pomyślnie i króluj dla prawdy, cichości i sprawiedliwości, i poprowadzi Cię cudownie prawica Twoja.</a:t>
            </a:r>
            <a:endParaRPr lang="pl-PL" dirty="0"/>
          </a:p>
        </p:txBody>
      </p:sp>
      <p:sp>
        <p:nvSpPr>
          <p:cNvPr id="2" name="Tytuł 1"/>
          <p:cNvSpPr>
            <a:spLocks noGrp="1"/>
          </p:cNvSpPr>
          <p:nvPr>
            <p:ph type="title"/>
          </p:nvPr>
        </p:nvSpPr>
        <p:spPr/>
        <p:txBody>
          <a:bodyPr/>
          <a:lstStyle/>
          <a:p>
            <a:r>
              <a:rPr lang="pl-PL" dirty="0" err="1" smtClean="0"/>
              <a:t>Nabedrennyk</a:t>
            </a:r>
            <a:endParaRPr lang="pl-PL" dirty="0"/>
          </a:p>
        </p:txBody>
      </p:sp>
      <p:pic>
        <p:nvPicPr>
          <p:cNvPr id="4" name="Obraz 3" descr="wpid-nab.jpg"/>
          <p:cNvPicPr>
            <a:picLocks noChangeAspect="1"/>
          </p:cNvPicPr>
          <p:nvPr/>
        </p:nvPicPr>
        <p:blipFill>
          <a:blip r:embed="rId2"/>
          <a:stretch>
            <a:fillRect/>
          </a:stretch>
        </p:blipFill>
        <p:spPr>
          <a:xfrm>
            <a:off x="5357818" y="1500174"/>
            <a:ext cx="1624597" cy="4500573"/>
          </a:xfrm>
          <a:prstGeom prst="rect">
            <a:avLst/>
          </a:prstGeom>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19533.b.jpg"/>
          <p:cNvPicPr>
            <a:picLocks noGrp="1" noChangeAspect="1"/>
          </p:cNvPicPr>
          <p:nvPr>
            <p:ph idx="1"/>
          </p:nvPr>
        </p:nvPicPr>
        <p:blipFill>
          <a:blip r:embed="rId2"/>
          <a:stretch>
            <a:fillRect/>
          </a:stretch>
        </p:blipFill>
        <p:spPr>
          <a:xfrm>
            <a:off x="357158" y="571480"/>
            <a:ext cx="3783023" cy="3783023"/>
          </a:xfrm>
        </p:spPr>
      </p:pic>
      <p:pic>
        <p:nvPicPr>
          <p:cNvPr id="5" name="Obraz 4" descr="19519.b.jpg"/>
          <p:cNvPicPr>
            <a:picLocks noChangeAspect="1"/>
          </p:cNvPicPr>
          <p:nvPr/>
        </p:nvPicPr>
        <p:blipFill>
          <a:blip r:embed="rId3"/>
          <a:stretch>
            <a:fillRect/>
          </a:stretch>
        </p:blipFill>
        <p:spPr>
          <a:xfrm>
            <a:off x="5357818" y="1643050"/>
            <a:ext cx="2986637" cy="4476758"/>
          </a:xfrm>
          <a:prstGeom prst="rect">
            <a:avLst/>
          </a:prstGeom>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image6451.jpg"/>
          <p:cNvPicPr>
            <a:picLocks noGrp="1" noChangeAspect="1"/>
          </p:cNvPicPr>
          <p:nvPr>
            <p:ph idx="1"/>
          </p:nvPr>
        </p:nvPicPr>
        <p:blipFill>
          <a:blip r:embed="rId2"/>
          <a:stretch>
            <a:fillRect/>
          </a:stretch>
        </p:blipFill>
        <p:spPr>
          <a:xfrm>
            <a:off x="571472" y="1857364"/>
            <a:ext cx="2787128" cy="3271846"/>
          </a:xfrm>
        </p:spPr>
      </p:pic>
      <p:sp>
        <p:nvSpPr>
          <p:cNvPr id="2" name="Tytuł 1"/>
          <p:cNvSpPr>
            <a:spLocks noGrp="1"/>
          </p:cNvSpPr>
          <p:nvPr>
            <p:ph type="title"/>
          </p:nvPr>
        </p:nvSpPr>
        <p:spPr/>
        <p:txBody>
          <a:bodyPr/>
          <a:lstStyle/>
          <a:p>
            <a:r>
              <a:rPr lang="pl-PL" dirty="0" smtClean="0"/>
              <a:t>Krzyż kapłański</a:t>
            </a:r>
            <a:endParaRPr lang="pl-PL" dirty="0"/>
          </a:p>
        </p:txBody>
      </p:sp>
      <p:pic>
        <p:nvPicPr>
          <p:cNvPr id="5" name="Obraz 4" descr="23-02-11-1.jpg"/>
          <p:cNvPicPr>
            <a:picLocks noChangeAspect="1"/>
          </p:cNvPicPr>
          <p:nvPr/>
        </p:nvPicPr>
        <p:blipFill>
          <a:blip r:embed="rId3"/>
          <a:stretch>
            <a:fillRect/>
          </a:stretch>
        </p:blipFill>
        <p:spPr>
          <a:xfrm>
            <a:off x="3857620" y="1857364"/>
            <a:ext cx="5013674" cy="3338517"/>
          </a:xfrm>
          <a:prstGeom prst="rect">
            <a:avLst/>
          </a:prstGeom>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3.12.10_06.jpg"/>
          <p:cNvPicPr>
            <a:picLocks noGrp="1" noChangeAspect="1"/>
          </p:cNvPicPr>
          <p:nvPr>
            <p:ph idx="1"/>
          </p:nvPr>
        </p:nvPicPr>
        <p:blipFill>
          <a:blip r:embed="rId2"/>
          <a:stretch>
            <a:fillRect/>
          </a:stretch>
        </p:blipFill>
        <p:spPr>
          <a:xfrm>
            <a:off x="3057525" y="1666875"/>
            <a:ext cx="3028950" cy="4286250"/>
          </a:xfrm>
          <a:prstGeom prst="rect">
            <a:avLst/>
          </a:prstGeom>
        </p:spPr>
      </p:pic>
      <p:sp>
        <p:nvSpPr>
          <p:cNvPr id="2" name="Tytuł 1"/>
          <p:cNvSpPr>
            <a:spLocks noGrp="1"/>
          </p:cNvSpPr>
          <p:nvPr>
            <p:ph type="title"/>
          </p:nvPr>
        </p:nvSpPr>
        <p:spPr/>
        <p:txBody>
          <a:bodyPr/>
          <a:lstStyle/>
          <a:p>
            <a:r>
              <a:rPr lang="pl-PL" dirty="0" smtClean="0"/>
              <a:t>Złoty krzyż kapłański</a:t>
            </a:r>
            <a:endParaRPr lang="pl-PL"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7eceb9e31e267ac3abe4a04cd4b26af6.jpg"/>
          <p:cNvPicPr>
            <a:picLocks noGrp="1" noChangeAspect="1"/>
          </p:cNvPicPr>
          <p:nvPr>
            <p:ph idx="1"/>
          </p:nvPr>
        </p:nvPicPr>
        <p:blipFill>
          <a:blip r:embed="rId2"/>
          <a:stretch>
            <a:fillRect/>
          </a:stretch>
        </p:blipFill>
        <p:spPr>
          <a:xfrm>
            <a:off x="1714500" y="1524000"/>
            <a:ext cx="5715000" cy="4572000"/>
          </a:xfrm>
        </p:spPr>
      </p:pic>
      <p:sp>
        <p:nvSpPr>
          <p:cNvPr id="2" name="Tytuł 1"/>
          <p:cNvSpPr>
            <a:spLocks noGrp="1"/>
          </p:cNvSpPr>
          <p:nvPr>
            <p:ph type="title"/>
          </p:nvPr>
        </p:nvSpPr>
        <p:spPr/>
        <p:txBody>
          <a:bodyPr/>
          <a:lstStyle/>
          <a:p>
            <a:r>
              <a:rPr lang="pl-PL" dirty="0" smtClean="0"/>
              <a:t>Mitra</a:t>
            </a:r>
            <a:endParaRPr lang="pl-PL"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t>szaty wspólne z diakonem i prezbiterem – </a:t>
            </a:r>
            <a:r>
              <a:rPr lang="pl-PL" dirty="0" err="1" smtClean="0"/>
              <a:t>stycharion</a:t>
            </a:r>
            <a:r>
              <a:rPr lang="pl-PL" dirty="0" smtClean="0"/>
              <a:t>, </a:t>
            </a:r>
            <a:r>
              <a:rPr lang="pl-PL" dirty="0" err="1" smtClean="0"/>
              <a:t>epitrachylion</a:t>
            </a:r>
            <a:r>
              <a:rPr lang="pl-PL" dirty="0" smtClean="0"/>
              <a:t>, </a:t>
            </a:r>
            <a:r>
              <a:rPr lang="pl-PL" dirty="0" err="1" smtClean="0"/>
              <a:t>pojas</a:t>
            </a:r>
            <a:r>
              <a:rPr lang="pl-PL" dirty="0" smtClean="0"/>
              <a:t>, </a:t>
            </a:r>
            <a:r>
              <a:rPr lang="pl-PL" dirty="0" err="1" smtClean="0"/>
              <a:t>poruczi</a:t>
            </a:r>
            <a:r>
              <a:rPr lang="pl-PL" dirty="0" smtClean="0"/>
              <a:t>.</a:t>
            </a:r>
            <a:endParaRPr lang="pl-PL" dirty="0"/>
          </a:p>
        </p:txBody>
      </p:sp>
      <p:sp>
        <p:nvSpPr>
          <p:cNvPr id="2" name="Tytuł 1"/>
          <p:cNvSpPr>
            <a:spLocks noGrp="1"/>
          </p:cNvSpPr>
          <p:nvPr>
            <p:ph type="title"/>
          </p:nvPr>
        </p:nvSpPr>
        <p:spPr/>
        <p:txBody>
          <a:bodyPr/>
          <a:lstStyle/>
          <a:p>
            <a:r>
              <a:rPr lang="pl-PL" dirty="0" smtClean="0"/>
              <a:t>Szaty biskupa</a:t>
            </a:r>
            <a:endParaRPr lang="pl-PL" dirty="0"/>
          </a:p>
        </p:txBody>
      </p:sp>
      <p:pic>
        <p:nvPicPr>
          <p:cNvPr id="4" name="Obraz 3" descr="421526_188751347892537_100002730192046_255671_46684258_n.jpg"/>
          <p:cNvPicPr>
            <a:picLocks noChangeAspect="1"/>
          </p:cNvPicPr>
          <p:nvPr/>
        </p:nvPicPr>
        <p:blipFill>
          <a:blip r:embed="rId2"/>
          <a:stretch>
            <a:fillRect/>
          </a:stretch>
        </p:blipFill>
        <p:spPr>
          <a:xfrm>
            <a:off x="3214678" y="2714620"/>
            <a:ext cx="5357818" cy="3543973"/>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5543560" cy="4709160"/>
          </a:xfrm>
        </p:spPr>
        <p:txBody>
          <a:bodyPr>
            <a:normAutofit/>
          </a:bodyPr>
          <a:lstStyle/>
          <a:p>
            <a:r>
              <a:rPr lang="pl-PL" b="1" dirty="0" err="1" smtClean="0"/>
              <a:t>Kamiławka</a:t>
            </a:r>
            <a:r>
              <a:rPr lang="pl-PL" dirty="0" smtClean="0"/>
              <a:t> – (gr. </a:t>
            </a:r>
            <a:r>
              <a:rPr lang="pl-PL" dirty="0" err="1" smtClean="0"/>
              <a:t>χαμηλαυχιον</a:t>
            </a:r>
            <a:r>
              <a:rPr lang="pl-PL" dirty="0" smtClean="0"/>
              <a:t> pochodzi od dwóch słów: </a:t>
            </a:r>
            <a:r>
              <a:rPr lang="pl-PL" dirty="0" err="1" smtClean="0"/>
              <a:t>χαυμα</a:t>
            </a:r>
            <a:r>
              <a:rPr lang="pl-PL" dirty="0" smtClean="0"/>
              <a:t> – wyjątkowy upał, </a:t>
            </a:r>
            <a:r>
              <a:rPr lang="pl-PL" dirty="0" err="1" smtClean="0"/>
              <a:t>ελαυνο</a:t>
            </a:r>
            <a:r>
              <a:rPr lang="pl-PL" dirty="0" smtClean="0"/>
              <a:t> – poskramiam, opanowuję) zgodnie ze znaczeniem etymologicznym jest to czapka, której zadaniem jest chronienie mnicha przed wyjątkowymi upałami. </a:t>
            </a:r>
          </a:p>
          <a:p>
            <a:endParaRPr lang="pl-PL" dirty="0"/>
          </a:p>
        </p:txBody>
      </p:sp>
      <p:sp>
        <p:nvSpPr>
          <p:cNvPr id="2" name="Tytuł 1"/>
          <p:cNvSpPr>
            <a:spLocks noGrp="1"/>
          </p:cNvSpPr>
          <p:nvPr>
            <p:ph type="title"/>
          </p:nvPr>
        </p:nvSpPr>
        <p:spPr/>
        <p:txBody>
          <a:bodyPr/>
          <a:lstStyle/>
          <a:p>
            <a:endParaRPr lang="pl-PL"/>
          </a:p>
        </p:txBody>
      </p:sp>
      <p:pic>
        <p:nvPicPr>
          <p:cNvPr id="4" name="Obraz 3" descr="200px-Orn_mon_kameloukiong.jpg"/>
          <p:cNvPicPr>
            <a:picLocks noChangeAspect="1"/>
          </p:cNvPicPr>
          <p:nvPr/>
        </p:nvPicPr>
        <p:blipFill>
          <a:blip r:embed="rId2"/>
          <a:stretch>
            <a:fillRect/>
          </a:stretch>
        </p:blipFill>
        <p:spPr>
          <a:xfrm>
            <a:off x="6357950" y="2357430"/>
            <a:ext cx="1905000" cy="1724025"/>
          </a:xfrm>
          <a:prstGeom prst="rect">
            <a:avLst/>
          </a:prstGeom>
        </p:spPr>
      </p:pic>
      <p:pic>
        <p:nvPicPr>
          <p:cNvPr id="5" name="Obraz 4" descr="watra2011.jpg"/>
          <p:cNvPicPr>
            <a:picLocks noChangeAspect="1"/>
          </p:cNvPicPr>
          <p:nvPr/>
        </p:nvPicPr>
        <p:blipFill>
          <a:blip r:embed="rId3"/>
          <a:stretch>
            <a:fillRect/>
          </a:stretch>
        </p:blipFill>
        <p:spPr>
          <a:xfrm>
            <a:off x="6429388" y="4429132"/>
            <a:ext cx="1911670" cy="2024121"/>
          </a:xfrm>
          <a:prstGeom prst="rect">
            <a:avLst/>
          </a:prstGeom>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4400552" cy="4709160"/>
          </a:xfrm>
        </p:spPr>
        <p:txBody>
          <a:bodyPr>
            <a:normAutofit fontScale="92500" lnSpcReduction="20000"/>
          </a:bodyPr>
          <a:lstStyle/>
          <a:p>
            <a:r>
              <a:rPr lang="pl-PL" dirty="0" smtClean="0"/>
              <a:t>szata ta ma takie same znaczenie symboliczne co </a:t>
            </a:r>
            <a:r>
              <a:rPr lang="pl-PL" dirty="0" err="1" smtClean="0"/>
              <a:t>felonion</a:t>
            </a:r>
            <a:r>
              <a:rPr lang="pl-PL" dirty="0" smtClean="0"/>
              <a:t>. Początkowo </a:t>
            </a:r>
            <a:r>
              <a:rPr lang="pl-PL" dirty="0" err="1" smtClean="0"/>
              <a:t>sakkos</a:t>
            </a:r>
            <a:r>
              <a:rPr lang="pl-PL" dirty="0" smtClean="0"/>
              <a:t> był koronacyjną szatą cesarzy bizantyjskich. Cesarze na znak wielkiej łaski ofiarowali </a:t>
            </a:r>
            <a:r>
              <a:rPr lang="pl-PL" dirty="0" err="1" smtClean="0"/>
              <a:t>sakkos</a:t>
            </a:r>
            <a:r>
              <a:rPr lang="pl-PL" dirty="0" smtClean="0"/>
              <a:t> dla noszenia patriarchom konstantynopolitańskim. Początkowo patriarchowie nakładali </a:t>
            </a:r>
            <a:r>
              <a:rPr lang="pl-PL" dirty="0" err="1" smtClean="0"/>
              <a:t>sakkos</a:t>
            </a:r>
            <a:r>
              <a:rPr lang="pl-PL" dirty="0" smtClean="0"/>
              <a:t> jedynie trzy razy do roku. Z czasem zaczęto używać go bez ograniczeń, oraz stał się on szatą wszystkich biskupów. </a:t>
            </a:r>
            <a:endParaRPr lang="pl-PL" dirty="0"/>
          </a:p>
        </p:txBody>
      </p:sp>
      <p:sp>
        <p:nvSpPr>
          <p:cNvPr id="2" name="Tytuł 1"/>
          <p:cNvSpPr>
            <a:spLocks noGrp="1"/>
          </p:cNvSpPr>
          <p:nvPr>
            <p:ph type="title"/>
          </p:nvPr>
        </p:nvSpPr>
        <p:spPr/>
        <p:txBody>
          <a:bodyPr/>
          <a:lstStyle/>
          <a:p>
            <a:r>
              <a:rPr lang="pl-PL" dirty="0" err="1" smtClean="0"/>
              <a:t>Sakkos</a:t>
            </a:r>
            <a:endParaRPr lang="pl-PL" dirty="0"/>
          </a:p>
        </p:txBody>
      </p:sp>
      <p:pic>
        <p:nvPicPr>
          <p:cNvPr id="4" name="Symbol zastępczy zawartości 3" descr="sakkos.jpg"/>
          <p:cNvPicPr>
            <a:picLocks noChangeAspect="1"/>
          </p:cNvPicPr>
          <p:nvPr/>
        </p:nvPicPr>
        <p:blipFill>
          <a:blip r:embed="rId2"/>
          <a:stretch>
            <a:fillRect/>
          </a:stretch>
        </p:blipFill>
        <p:spPr>
          <a:xfrm>
            <a:off x="5572132" y="1857364"/>
            <a:ext cx="2498358" cy="3769624"/>
          </a:xfrm>
          <a:prstGeom prst="rect">
            <a:avLst/>
          </a:prstGeom>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b_2054_1700_b.jpg"/>
          <p:cNvPicPr>
            <a:picLocks noChangeAspect="1"/>
          </p:cNvPicPr>
          <p:nvPr/>
        </p:nvPicPr>
        <p:blipFill>
          <a:blip r:embed="rId2"/>
          <a:stretch>
            <a:fillRect/>
          </a:stretch>
        </p:blipFill>
        <p:spPr>
          <a:xfrm>
            <a:off x="1428728" y="357166"/>
            <a:ext cx="6072189" cy="5854972"/>
          </a:xfrm>
          <a:prstGeom prst="rect">
            <a:avLst/>
          </a:prstGeom>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285860"/>
            <a:ext cx="8286776" cy="4709160"/>
          </a:xfrm>
        </p:spPr>
        <p:txBody>
          <a:bodyPr>
            <a:normAutofit fontScale="85000" lnSpcReduction="10000"/>
          </a:bodyPr>
          <a:lstStyle/>
          <a:p>
            <a:r>
              <a:rPr lang="pl-PL" dirty="0" smtClean="0"/>
              <a:t>nazwa szaty pochodzi od dwóch greckich słów: </a:t>
            </a:r>
            <a:r>
              <a:rPr lang="pl-PL" dirty="0" err="1" smtClean="0"/>
              <a:t>ωμος</a:t>
            </a:r>
            <a:r>
              <a:rPr lang="pl-PL" dirty="0" smtClean="0"/>
              <a:t> – plecy, </a:t>
            </a:r>
            <a:r>
              <a:rPr lang="pl-PL" dirty="0" err="1" smtClean="0"/>
              <a:t>φερω</a:t>
            </a:r>
            <a:r>
              <a:rPr lang="pl-PL" dirty="0" smtClean="0"/>
              <a:t> – noszę. Według Tradycji sama Matka Boska sporządziła </a:t>
            </a:r>
            <a:r>
              <a:rPr lang="pl-PL" dirty="0" err="1" smtClean="0"/>
              <a:t>omoforion</a:t>
            </a:r>
            <a:r>
              <a:rPr lang="pl-PL" dirty="0" smtClean="0"/>
              <a:t> dla Łazarza, który był biskupem Cypru. Prawdopodobnie </a:t>
            </a:r>
            <a:r>
              <a:rPr lang="pl-PL" dirty="0" err="1" smtClean="0"/>
              <a:t>omoforion</a:t>
            </a:r>
            <a:r>
              <a:rPr lang="pl-PL" dirty="0" smtClean="0"/>
              <a:t> wprowadzono jako szatę liturgiczną na wzór feuda Aarona. Biskup z </a:t>
            </a:r>
            <a:r>
              <a:rPr lang="pl-PL" dirty="0" err="1" smtClean="0"/>
              <a:t>omoforem</a:t>
            </a:r>
            <a:r>
              <a:rPr lang="pl-PL" dirty="0" smtClean="0"/>
              <a:t> symbolizuje samego Chrystusa, Który na Swoje ramiona przyjął zbłąkaną owieczkę (dlatego też w pierwszych wiekach chrześcijaństwa </a:t>
            </a:r>
            <a:r>
              <a:rPr lang="pl-PL" dirty="0" err="1" smtClean="0"/>
              <a:t>omoforion</a:t>
            </a:r>
            <a:r>
              <a:rPr lang="pl-PL" dirty="0" smtClean="0"/>
              <a:t> wykonywany był zazwyczaj z owczej wełny), grzeszną ludzkość.</a:t>
            </a:r>
          </a:p>
          <a:p>
            <a:r>
              <a:rPr lang="pl-PL" dirty="0" smtClean="0"/>
              <a:t>  Historyk kościelny </a:t>
            </a:r>
            <a:r>
              <a:rPr lang="pl-PL" dirty="0" err="1" smtClean="0"/>
              <a:t>Nicefor</a:t>
            </a:r>
            <a:r>
              <a:rPr lang="pl-PL" dirty="0" smtClean="0"/>
              <a:t> </a:t>
            </a:r>
            <a:r>
              <a:rPr lang="pl-PL" dirty="0" err="1" smtClean="0"/>
              <a:t>Kallist</a:t>
            </a:r>
            <a:r>
              <a:rPr lang="pl-PL" dirty="0" smtClean="0"/>
              <a:t>, korzystając ze starożytnego podania pisze: </a:t>
            </a:r>
            <a:r>
              <a:rPr lang="pl-PL" i="1" dirty="0" smtClean="0"/>
              <a:t>Św. Łazarzowi, którego Jezus Chrystus wskrzesił z martwych, Sama Matka Boża własnymi rękami </a:t>
            </a:r>
            <a:r>
              <a:rPr lang="pl-PL" i="1" dirty="0" err="1" smtClean="0"/>
              <a:t>sporządziłą</a:t>
            </a:r>
            <a:r>
              <a:rPr lang="pl-PL" i="1" dirty="0" smtClean="0"/>
              <a:t> </a:t>
            </a:r>
            <a:r>
              <a:rPr lang="pl-PL" i="1" dirty="0" err="1" smtClean="0"/>
              <a:t>omofor</a:t>
            </a:r>
            <a:r>
              <a:rPr lang="pl-PL" i="1" dirty="0" smtClean="0"/>
              <a:t>. </a:t>
            </a:r>
            <a:r>
              <a:rPr lang="pl-PL" dirty="0" smtClean="0"/>
              <a:t>Również na starożytnych wizerunkach kościelnych pierwszych wieków </a:t>
            </a:r>
            <a:r>
              <a:rPr lang="pl-PL" dirty="0" err="1" smtClean="0"/>
              <a:t>śww</a:t>
            </a:r>
            <a:r>
              <a:rPr lang="pl-PL" dirty="0" smtClean="0"/>
              <a:t>. Mężowie apostolscy: Dionizy Areopagita, Ignacy Teodor i inni </a:t>
            </a:r>
            <a:r>
              <a:rPr lang="pl-PL" dirty="0" err="1" smtClean="0"/>
              <a:t>posuadają</a:t>
            </a:r>
            <a:r>
              <a:rPr lang="pl-PL" dirty="0" smtClean="0"/>
              <a:t> </a:t>
            </a:r>
            <a:r>
              <a:rPr lang="pl-PL" dirty="0" err="1" smtClean="0"/>
              <a:t>omoforiony</a:t>
            </a:r>
            <a:r>
              <a:rPr lang="pl-PL" dirty="0" smtClean="0"/>
              <a:t>.</a:t>
            </a:r>
          </a:p>
          <a:p>
            <a:endParaRPr lang="pl-PL" dirty="0"/>
          </a:p>
        </p:txBody>
      </p:sp>
      <p:sp>
        <p:nvSpPr>
          <p:cNvPr id="2" name="Tytuł 1"/>
          <p:cNvSpPr>
            <a:spLocks noGrp="1"/>
          </p:cNvSpPr>
          <p:nvPr>
            <p:ph type="title"/>
          </p:nvPr>
        </p:nvSpPr>
        <p:spPr>
          <a:xfrm>
            <a:off x="428596" y="0"/>
            <a:ext cx="8229600" cy="857232"/>
          </a:xfrm>
        </p:spPr>
        <p:txBody>
          <a:bodyPr/>
          <a:lstStyle/>
          <a:p>
            <a:r>
              <a:rPr lang="pl-PL" dirty="0" err="1" smtClean="0"/>
              <a:t>Omoforion</a:t>
            </a:r>
            <a:endParaRPr lang="pl-PL" dirty="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p:txBody>
          <a:bodyPr/>
          <a:lstStyle/>
          <a:p>
            <a:endParaRPr lang="pl-PL"/>
          </a:p>
        </p:txBody>
      </p:sp>
      <p:sp>
        <p:nvSpPr>
          <p:cNvPr id="2" name="Tytuł 1"/>
          <p:cNvSpPr>
            <a:spLocks noGrp="1"/>
          </p:cNvSpPr>
          <p:nvPr>
            <p:ph type="title"/>
          </p:nvPr>
        </p:nvSpPr>
        <p:spPr/>
        <p:txBody>
          <a:bodyPr/>
          <a:lstStyle/>
          <a:p>
            <a:endParaRPr lang="pl-PL"/>
          </a:p>
        </p:txBody>
      </p:sp>
      <p:pic>
        <p:nvPicPr>
          <p:cNvPr id="5" name="Obraz 4" descr="19542.b.jpg"/>
          <p:cNvPicPr>
            <a:picLocks noChangeAspect="1"/>
          </p:cNvPicPr>
          <p:nvPr/>
        </p:nvPicPr>
        <p:blipFill>
          <a:blip r:embed="rId2"/>
          <a:stretch>
            <a:fillRect/>
          </a:stretch>
        </p:blipFill>
        <p:spPr>
          <a:xfrm>
            <a:off x="1142976" y="214290"/>
            <a:ext cx="6667500" cy="6429396"/>
          </a:xfrm>
          <a:prstGeom prst="rect">
            <a:avLst/>
          </a:prstGeom>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e1df9d3d4eedbfabb9fc52d7934a7396.jpg"/>
          <p:cNvPicPr>
            <a:picLocks noGrp="1" noChangeAspect="1"/>
          </p:cNvPicPr>
          <p:nvPr>
            <p:ph idx="1"/>
          </p:nvPr>
        </p:nvPicPr>
        <p:blipFill>
          <a:blip r:embed="rId2"/>
          <a:stretch>
            <a:fillRect/>
          </a:stretch>
        </p:blipFill>
        <p:spPr>
          <a:xfrm>
            <a:off x="357158" y="857232"/>
            <a:ext cx="8109113" cy="4983181"/>
          </a:xfrm>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357298"/>
            <a:ext cx="8229600" cy="4952062"/>
          </a:xfrm>
        </p:spPr>
        <p:txBody>
          <a:bodyPr>
            <a:normAutofit fontScale="70000" lnSpcReduction="20000"/>
          </a:bodyPr>
          <a:lstStyle/>
          <a:p>
            <a:r>
              <a:rPr lang="pl-PL" dirty="0" smtClean="0"/>
              <a:t>nazwa szaty pochodzi od greckiego „mitro” – związuję. Według świadectw  Teodora </a:t>
            </a:r>
            <a:r>
              <a:rPr lang="pl-PL" dirty="0" err="1" smtClean="0"/>
              <a:t>Balsamona</a:t>
            </a:r>
            <a:r>
              <a:rPr lang="pl-PL" dirty="0" smtClean="0"/>
              <a:t> patriarchy Antiocheńskiego i św. Symeona  z </a:t>
            </a:r>
            <a:r>
              <a:rPr lang="pl-PL" dirty="0" err="1" smtClean="0"/>
              <a:t>Tesalonik</a:t>
            </a:r>
            <a:r>
              <a:rPr lang="pl-PL" dirty="0" smtClean="0"/>
              <a:t>, mitrę o kształcie cesarskiej korony zaczęli około IV wieku nosić biskupi Rzymu. Na III Soborze Powszechnym (431) św. Cyryl Aleksandryjski po raz pierwszy użył taką mitrę i stało się to tradycją Kościoła Aleksandryjskiego. Do XII wieku takiej mitry używał jeszcze tylko patriarcha Konstantynopola. Pozostali biskupi używali wieńców (stąd też pochodzenia nazwy szaty od słowa „mitro” – związuję). Początkowo mitra była używana jedynie przez biskupów. Z czasem stała się nagrodą dla prezbiterów. Mitra symbolizuje cierniowy wieniec Chrystusa. Odnoście mitry istnieje jeszcze symboliczna interpretacja Ojców, która porównuje mitrę do Ewangelii. Św. Symeon z </a:t>
            </a:r>
            <a:r>
              <a:rPr lang="pl-PL" dirty="0" err="1" smtClean="0"/>
              <a:t>Tesalonik</a:t>
            </a:r>
            <a:r>
              <a:rPr lang="pl-PL" dirty="0" smtClean="0"/>
              <a:t> pisze: </a:t>
            </a:r>
            <a:r>
              <a:rPr lang="pl-PL" i="1" dirty="0" smtClean="0"/>
              <a:t>Kiedy przyjęliśmy </a:t>
            </a:r>
            <a:r>
              <a:rPr lang="pl-PL" i="1" dirty="0" err="1" smtClean="0"/>
              <a:t>hirotonię</a:t>
            </a:r>
            <a:r>
              <a:rPr lang="pl-PL" i="1" dirty="0" smtClean="0"/>
              <a:t> i Łaskę Świętego Ducha, która zeszła również na apostołów, nam dano nosić na głowie Świętą Ewangelię i dlatego my, według słów św. Dionizego, w czasie </a:t>
            </a:r>
            <a:r>
              <a:rPr lang="pl-PL" i="1" dirty="0" err="1" smtClean="0"/>
              <a:t>hirotonii</a:t>
            </a:r>
            <a:r>
              <a:rPr lang="pl-PL" i="1" dirty="0" smtClean="0"/>
              <a:t> </a:t>
            </a:r>
            <a:r>
              <a:rPr lang="pl-PL" i="1" dirty="0" err="1" smtClean="0"/>
              <a:t>przyjeliśmy</a:t>
            </a:r>
            <a:r>
              <a:rPr lang="pl-PL" i="1" dirty="0" smtClean="0"/>
              <a:t> na głowę nie mitrę, lecz Słowo Boże. </a:t>
            </a:r>
            <a:r>
              <a:rPr lang="pl-PL" dirty="0" smtClean="0"/>
              <a:t>Te symboliczne znaczenie potwierdza również św. Jan Złotousty, który nazywa mitrę: </a:t>
            </a:r>
            <a:r>
              <a:rPr lang="pl-PL" i="1" dirty="0" smtClean="0"/>
              <a:t>prawdziwą mitrą ewangeliczną. </a:t>
            </a:r>
            <a:r>
              <a:rPr lang="pl-PL" dirty="0" smtClean="0"/>
              <a:t>Dlatego też mitra jest ozdabiana podobnie jak Ewangelia: ikonami Zbawiciela, Matki Boskiej i wszystkich czterech ewangelistów.</a:t>
            </a:r>
          </a:p>
        </p:txBody>
      </p:sp>
      <p:sp>
        <p:nvSpPr>
          <p:cNvPr id="2" name="Tytuł 1"/>
          <p:cNvSpPr>
            <a:spLocks noGrp="1"/>
          </p:cNvSpPr>
          <p:nvPr>
            <p:ph type="title"/>
          </p:nvPr>
        </p:nvSpPr>
        <p:spPr/>
        <p:txBody>
          <a:bodyPr/>
          <a:lstStyle/>
          <a:p>
            <a:r>
              <a:rPr lang="pl-PL" dirty="0" smtClean="0"/>
              <a:t>Mitra</a:t>
            </a:r>
            <a:endParaRPr lang="pl-PL"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5cf24944c62e58093354e2b8953b4a12.jpg"/>
          <p:cNvPicPr>
            <a:picLocks noGrp="1" noChangeAspect="1"/>
          </p:cNvPicPr>
          <p:nvPr>
            <p:ph idx="1"/>
          </p:nvPr>
        </p:nvPicPr>
        <p:blipFill>
          <a:blip r:embed="rId2"/>
          <a:stretch>
            <a:fillRect/>
          </a:stretch>
        </p:blipFill>
        <p:spPr>
          <a:xfrm>
            <a:off x="1714500" y="1524000"/>
            <a:ext cx="5715000" cy="4572000"/>
          </a:xfrm>
        </p:spPr>
      </p:pic>
      <p:sp>
        <p:nvSpPr>
          <p:cNvPr id="2" name="Tytuł 1"/>
          <p:cNvSpPr>
            <a:spLocks noGrp="1"/>
          </p:cNvSpPr>
          <p:nvPr>
            <p:ph type="title"/>
          </p:nvPr>
        </p:nvSpPr>
        <p:spPr/>
        <p:txBody>
          <a:bodyPr/>
          <a:lstStyle/>
          <a:p>
            <a:endParaRPr lang="pl-PL"/>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090404.jpg"/>
          <p:cNvPicPr>
            <a:picLocks noGrp="1" noChangeAspect="1"/>
          </p:cNvPicPr>
          <p:nvPr>
            <p:ph idx="1"/>
          </p:nvPr>
        </p:nvPicPr>
        <p:blipFill>
          <a:blip r:embed="rId2"/>
          <a:stretch>
            <a:fillRect/>
          </a:stretch>
        </p:blipFill>
        <p:spPr>
          <a:xfrm>
            <a:off x="5357818" y="1785926"/>
            <a:ext cx="2286000" cy="3171825"/>
          </a:xfrm>
        </p:spPr>
      </p:pic>
      <p:pic>
        <p:nvPicPr>
          <p:cNvPr id="5" name="Obraz 4" descr="20110818-DSC_5520.jpg"/>
          <p:cNvPicPr>
            <a:picLocks noChangeAspect="1"/>
          </p:cNvPicPr>
          <p:nvPr/>
        </p:nvPicPr>
        <p:blipFill>
          <a:blip r:embed="rId3"/>
          <a:stretch>
            <a:fillRect/>
          </a:stretch>
        </p:blipFill>
        <p:spPr>
          <a:xfrm>
            <a:off x="642910" y="1357298"/>
            <a:ext cx="3450336" cy="3657600"/>
          </a:xfrm>
          <a:prstGeom prst="rect">
            <a:avLst/>
          </a:prstGeom>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r>
              <a:rPr lang="pl-PL" dirty="0" smtClean="0"/>
              <a:t>nazwa </a:t>
            </a:r>
            <a:r>
              <a:rPr lang="pl-PL" dirty="0" err="1" smtClean="0"/>
              <a:t>enkolpion</a:t>
            </a:r>
            <a:r>
              <a:rPr lang="pl-PL" dirty="0" smtClean="0"/>
              <a:t> pochodzi od greckiego słowa:  </a:t>
            </a:r>
            <a:r>
              <a:rPr lang="pl-PL" dirty="0" err="1" smtClean="0"/>
              <a:t>χολπος</a:t>
            </a:r>
            <a:r>
              <a:rPr lang="pl-PL" dirty="0" smtClean="0"/>
              <a:t>  - jądro, serce, łono, a w dalszym znaczeniu drogocenny skarbiec. Znajdują się w nim cząsteczki relikwii świętych, które biskup nosi na piersiach. Dlatego też często </a:t>
            </a:r>
            <a:r>
              <a:rPr lang="pl-PL" dirty="0" err="1" smtClean="0"/>
              <a:t>enkolpion</a:t>
            </a:r>
            <a:r>
              <a:rPr lang="pl-PL" dirty="0" smtClean="0"/>
              <a:t> nazywany jest </a:t>
            </a:r>
            <a:r>
              <a:rPr lang="pl-PL" dirty="0" err="1" smtClean="0"/>
              <a:t>panagiją</a:t>
            </a:r>
            <a:r>
              <a:rPr lang="pl-PL" dirty="0" smtClean="0"/>
              <a:t>: od greckich słów </a:t>
            </a:r>
            <a:r>
              <a:rPr lang="pl-PL" dirty="0" err="1" smtClean="0"/>
              <a:t>πας</a:t>
            </a:r>
            <a:r>
              <a:rPr lang="pl-PL" dirty="0" smtClean="0"/>
              <a:t> – cały, wszystek, </a:t>
            </a:r>
            <a:r>
              <a:rPr lang="pl-PL" dirty="0" err="1" smtClean="0"/>
              <a:t>αγιος</a:t>
            </a:r>
            <a:r>
              <a:rPr lang="pl-PL" dirty="0" smtClean="0"/>
              <a:t> – święty. Zatem </a:t>
            </a:r>
            <a:r>
              <a:rPr lang="pl-PL" dirty="0" err="1" smtClean="0"/>
              <a:t>enkolpion</a:t>
            </a:r>
            <a:r>
              <a:rPr lang="pl-PL" dirty="0" smtClean="0"/>
              <a:t> nazywany jest </a:t>
            </a:r>
            <a:r>
              <a:rPr lang="pl-PL" dirty="0" err="1" smtClean="0"/>
              <a:t>panagiją</a:t>
            </a:r>
            <a:r>
              <a:rPr lang="pl-PL" dirty="0" smtClean="0"/>
              <a:t> gdy posiada w sobie cząsteczki relikwii wielu świętych, lub gdy przedstawiona jest na nim Matka Boska (</a:t>
            </a:r>
            <a:r>
              <a:rPr lang="pl-PL" dirty="0" err="1" smtClean="0"/>
              <a:t>panagija</a:t>
            </a:r>
            <a:r>
              <a:rPr lang="pl-PL" dirty="0" smtClean="0"/>
              <a:t> -  </a:t>
            </a:r>
            <a:r>
              <a:rPr lang="pl-PL" dirty="0" err="1" smtClean="0"/>
              <a:t>Всесвятая</a:t>
            </a:r>
            <a:r>
              <a:rPr lang="pl-PL" dirty="0" smtClean="0"/>
              <a:t>, Wszechświęta). Św. Symeon z </a:t>
            </a:r>
            <a:r>
              <a:rPr lang="pl-PL" dirty="0" err="1" smtClean="0"/>
              <a:t>Tesalonik</a:t>
            </a:r>
            <a:r>
              <a:rPr lang="pl-PL" dirty="0" smtClean="0"/>
              <a:t> tak wyjaśnia symboliczne znaczenie </a:t>
            </a:r>
            <a:r>
              <a:rPr lang="pl-PL" dirty="0" err="1" smtClean="0"/>
              <a:t>enkolpionu</a:t>
            </a:r>
            <a:r>
              <a:rPr lang="pl-PL" dirty="0" smtClean="0"/>
              <a:t> (</a:t>
            </a:r>
            <a:r>
              <a:rPr lang="pl-PL" dirty="0" err="1" smtClean="0"/>
              <a:t>panagii</a:t>
            </a:r>
            <a:r>
              <a:rPr lang="pl-PL" dirty="0" smtClean="0"/>
              <a:t>) i krzyża: </a:t>
            </a:r>
            <a:r>
              <a:rPr lang="pl-PL" i="1" dirty="0" smtClean="0"/>
              <a:t>Krzyż lub </a:t>
            </a:r>
            <a:r>
              <a:rPr lang="pl-PL" i="1" dirty="0" err="1" smtClean="0"/>
              <a:t>enkolpion</a:t>
            </a:r>
            <a:r>
              <a:rPr lang="pl-PL" i="1" dirty="0" smtClean="0"/>
              <a:t> leżący na piersiach hierarchy symbolizuje pieczęć i wyznanie jego wiary, a to że leży on na piersi symbolizuje wyznanie tej wiary z całego serca</a:t>
            </a:r>
            <a:r>
              <a:rPr lang="pl-PL" dirty="0" smtClean="0"/>
              <a:t>.</a:t>
            </a:r>
          </a:p>
          <a:p>
            <a:r>
              <a:rPr lang="pl-PL" dirty="0" smtClean="0"/>
              <a:t>            </a:t>
            </a:r>
            <a:r>
              <a:rPr lang="pl-PL" dirty="0" err="1" smtClean="0"/>
              <a:t>Panagija</a:t>
            </a:r>
            <a:r>
              <a:rPr lang="pl-PL" dirty="0" smtClean="0"/>
              <a:t> była nakładana na biskupa w czasie </a:t>
            </a:r>
            <a:r>
              <a:rPr lang="pl-PL" dirty="0" err="1" smtClean="0"/>
              <a:t>chirotonii</a:t>
            </a:r>
            <a:r>
              <a:rPr lang="pl-PL" dirty="0" smtClean="0"/>
              <a:t>, jednak milczą na ten temat najstarsze zachowane ryty </a:t>
            </a:r>
            <a:r>
              <a:rPr lang="pl-PL" dirty="0" err="1" smtClean="0"/>
              <a:t>chirotonii</a:t>
            </a:r>
            <a:r>
              <a:rPr lang="pl-PL" dirty="0" smtClean="0"/>
              <a:t> biskupich zarówno ruskie jak i greckie. Jednakże w XIV wieku Symeon z </a:t>
            </a:r>
            <a:r>
              <a:rPr lang="pl-PL" dirty="0" err="1" smtClean="0"/>
              <a:t>Tesalonik</a:t>
            </a:r>
            <a:r>
              <a:rPr lang="pl-PL" dirty="0" smtClean="0"/>
              <a:t> wyraźnie mówi o tym, że </a:t>
            </a:r>
            <a:r>
              <a:rPr lang="pl-PL" i="1" dirty="0" err="1" smtClean="0"/>
              <a:t>nowoświęcony</a:t>
            </a:r>
            <a:r>
              <a:rPr lang="pl-PL" i="1" dirty="0" smtClean="0"/>
              <a:t> na biskupa po </a:t>
            </a:r>
            <a:r>
              <a:rPr lang="pl-PL" i="1" dirty="0" err="1" smtClean="0"/>
              <a:t>chirotonii</a:t>
            </a:r>
            <a:r>
              <a:rPr lang="pl-PL" i="1" dirty="0" smtClean="0"/>
              <a:t> otrzymuje </a:t>
            </a:r>
            <a:r>
              <a:rPr lang="pl-PL" i="1" dirty="0" err="1" smtClean="0"/>
              <a:t>enkolpion</a:t>
            </a:r>
            <a:r>
              <a:rPr lang="pl-PL" i="1" dirty="0" smtClean="0"/>
              <a:t> jako Boski zadatek w znak tego, że przedstawia on Osobę Chrystusa i w Chrystusie pierwszego arcykapłana i że on stał się Oblubieńcem Kościoła Chrystusowego….</a:t>
            </a:r>
            <a:endParaRPr lang="pl-PL" dirty="0" smtClean="0"/>
          </a:p>
          <a:p>
            <a:endParaRPr lang="pl-PL" dirty="0"/>
          </a:p>
        </p:txBody>
      </p:sp>
      <p:sp>
        <p:nvSpPr>
          <p:cNvPr id="2" name="Tytuł 1"/>
          <p:cNvSpPr>
            <a:spLocks noGrp="1"/>
          </p:cNvSpPr>
          <p:nvPr>
            <p:ph type="title"/>
          </p:nvPr>
        </p:nvSpPr>
        <p:spPr/>
        <p:txBody>
          <a:bodyPr/>
          <a:lstStyle/>
          <a:p>
            <a:r>
              <a:rPr lang="pl-PL" dirty="0" err="1" smtClean="0"/>
              <a:t>Panagija</a:t>
            </a:r>
            <a:r>
              <a:rPr lang="pl-PL" dirty="0" smtClean="0"/>
              <a:t> (</a:t>
            </a:r>
            <a:r>
              <a:rPr lang="pl-PL" dirty="0" err="1" smtClean="0"/>
              <a:t>enkolpion</a:t>
            </a:r>
            <a:r>
              <a:rPr lang="pl-PL" dirty="0" smtClean="0"/>
              <a:t>) i krzyż</a:t>
            </a:r>
            <a:endParaRPr lang="pl-PL"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5_2.jpg"/>
          <p:cNvPicPr>
            <a:picLocks noGrp="1" noChangeAspect="1"/>
          </p:cNvPicPr>
          <p:nvPr>
            <p:ph idx="1"/>
          </p:nvPr>
        </p:nvPicPr>
        <p:blipFill>
          <a:blip r:embed="rId2"/>
          <a:stretch>
            <a:fillRect/>
          </a:stretch>
        </p:blipFill>
        <p:spPr>
          <a:xfrm>
            <a:off x="4714876" y="2285992"/>
            <a:ext cx="3400975" cy="2857520"/>
          </a:xfrm>
        </p:spPr>
      </p:pic>
      <p:pic>
        <p:nvPicPr>
          <p:cNvPr id="5" name="Obraz 4" descr="273279.jpg"/>
          <p:cNvPicPr>
            <a:picLocks noChangeAspect="1"/>
          </p:cNvPicPr>
          <p:nvPr/>
        </p:nvPicPr>
        <p:blipFill>
          <a:blip r:embed="rId3"/>
          <a:stretch>
            <a:fillRect/>
          </a:stretch>
        </p:blipFill>
        <p:spPr>
          <a:xfrm>
            <a:off x="500034" y="1071546"/>
            <a:ext cx="3571875" cy="4762500"/>
          </a:xfrm>
          <a:prstGeom prst="rect">
            <a:avLst/>
          </a:prstGeom>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4400552" cy="4709160"/>
          </a:xfrm>
        </p:spPr>
        <p:txBody>
          <a:bodyPr>
            <a:noAutofit/>
          </a:bodyPr>
          <a:lstStyle/>
          <a:p>
            <a:r>
              <a:rPr lang="pl-PL" sz="1600" b="1" dirty="0" err="1" smtClean="0"/>
              <a:t>Stycharion</a:t>
            </a:r>
            <a:r>
              <a:rPr lang="pl-PL" sz="1600" b="1" dirty="0" smtClean="0"/>
              <a:t> –</a:t>
            </a:r>
            <a:r>
              <a:rPr lang="pl-PL" sz="1600" dirty="0" smtClean="0"/>
              <a:t> tą prostą, szeroką szatę z rękawami w starożytności sporządzano najczęściej z białego lnu na znak czystości ducha i chrześcijańskiej radości. Symbolizuje ona również zgodnie ze świadectwem Ojców anielską światłość (dlatego też </a:t>
            </a:r>
            <a:r>
              <a:rPr lang="pl-PL" sz="1600" dirty="0" err="1" smtClean="0"/>
              <a:t>stycharion</a:t>
            </a:r>
            <a:r>
              <a:rPr lang="pl-PL" sz="1600" dirty="0" smtClean="0"/>
              <a:t> jest zazwyczaj koloru białego)</a:t>
            </a:r>
            <a:r>
              <a:rPr lang="pl-PL" sz="1600" i="1" dirty="0" smtClean="0"/>
              <a:t>. </a:t>
            </a:r>
            <a:r>
              <a:rPr lang="pl-PL" sz="1600" dirty="0" smtClean="0"/>
              <a:t>Nazwa „</a:t>
            </a:r>
            <a:r>
              <a:rPr lang="pl-PL" sz="1600" dirty="0" err="1" smtClean="0"/>
              <a:t>stycharion</a:t>
            </a:r>
            <a:r>
              <a:rPr lang="pl-PL" sz="1600" dirty="0" smtClean="0"/>
              <a:t>” pochodzi od greckiego słowa </a:t>
            </a:r>
            <a:r>
              <a:rPr lang="pl-PL" sz="1600" dirty="0" err="1" smtClean="0"/>
              <a:t>stychos</a:t>
            </a:r>
            <a:r>
              <a:rPr lang="pl-PL" sz="1600" dirty="0" smtClean="0"/>
              <a:t> – wiersz, prosta linia, a w dalszym sensie prosta odzież. </a:t>
            </a:r>
            <a:r>
              <a:rPr lang="pl-PL" sz="1600" dirty="0" err="1" smtClean="0"/>
              <a:t>Stycharion</a:t>
            </a:r>
            <a:r>
              <a:rPr lang="pl-PL" sz="1600" dirty="0" smtClean="0"/>
              <a:t> odpowiada odzieży Aarona, zwanej </a:t>
            </a:r>
            <a:r>
              <a:rPr lang="pl-PL" sz="1600" dirty="0" err="1" smtClean="0"/>
              <a:t>podyrion</a:t>
            </a:r>
            <a:r>
              <a:rPr lang="pl-PL" sz="1600" dirty="0" smtClean="0"/>
              <a:t>. Szatę tą używają duchowni wszystkich trzech stopni </a:t>
            </a:r>
            <a:r>
              <a:rPr lang="pl-PL" sz="1600" dirty="0" err="1" smtClean="0"/>
              <a:t>hierarhi</a:t>
            </a:r>
            <a:r>
              <a:rPr lang="pl-PL" sz="1600" dirty="0" smtClean="0"/>
              <a:t>, z tym, że szaty mają odpowiednio inną nazwę: prezbiter – „</a:t>
            </a:r>
            <a:r>
              <a:rPr lang="pl-PL" sz="1600" dirty="0" err="1" smtClean="0"/>
              <a:t>podriznik</a:t>
            </a:r>
            <a:r>
              <a:rPr lang="pl-PL" sz="1600" dirty="0" smtClean="0"/>
              <a:t>”, biskup – „</a:t>
            </a:r>
            <a:r>
              <a:rPr lang="pl-PL" sz="1600" dirty="0" err="1" smtClean="0"/>
              <a:t>podsakkosnik</a:t>
            </a:r>
            <a:r>
              <a:rPr lang="pl-PL" sz="1600" dirty="0" smtClean="0"/>
              <a:t>”</a:t>
            </a:r>
            <a:endParaRPr lang="pl-PL" sz="1600" dirty="0"/>
          </a:p>
        </p:txBody>
      </p:sp>
      <p:sp>
        <p:nvSpPr>
          <p:cNvPr id="2" name="Tytuł 1"/>
          <p:cNvSpPr>
            <a:spLocks noGrp="1"/>
          </p:cNvSpPr>
          <p:nvPr>
            <p:ph type="title"/>
          </p:nvPr>
        </p:nvSpPr>
        <p:spPr/>
        <p:txBody>
          <a:bodyPr/>
          <a:lstStyle/>
          <a:p>
            <a:r>
              <a:rPr lang="pl-PL" dirty="0" smtClean="0"/>
              <a:t>Szaty liturgiczne diakona</a:t>
            </a:r>
            <a:endParaRPr lang="pl-PL" dirty="0"/>
          </a:p>
        </p:txBody>
      </p:sp>
      <p:pic>
        <p:nvPicPr>
          <p:cNvPr id="4" name="Obraz 3" descr="stycharion.jpg"/>
          <p:cNvPicPr>
            <a:picLocks noChangeAspect="1"/>
          </p:cNvPicPr>
          <p:nvPr/>
        </p:nvPicPr>
        <p:blipFill>
          <a:blip r:embed="rId2"/>
          <a:stretch>
            <a:fillRect/>
          </a:stretch>
        </p:blipFill>
        <p:spPr>
          <a:xfrm>
            <a:off x="5143504" y="1714488"/>
            <a:ext cx="3357586" cy="4643470"/>
          </a:xfrm>
          <a:prstGeom prst="rect">
            <a:avLst/>
          </a:prstGeom>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3900486" cy="4709160"/>
          </a:xfrm>
        </p:spPr>
        <p:txBody>
          <a:bodyPr>
            <a:normAutofit fontScale="70000" lnSpcReduction="20000"/>
          </a:bodyPr>
          <a:lstStyle/>
          <a:p>
            <a:r>
              <a:rPr lang="pl-PL" b="1" dirty="0" smtClean="0"/>
              <a:t> </a:t>
            </a:r>
            <a:r>
              <a:rPr lang="pl-PL" dirty="0" smtClean="0"/>
              <a:t>jest to chusta w kształcie rombu, ozdobiona krzyżami. W starożytności nosili ją tylko biskupi, dopiero później jako nagrodę dawano ją archimandrytom, igumenom, a z czasem również prezbiterom. Tak jak </a:t>
            </a:r>
            <a:r>
              <a:rPr lang="pl-PL" dirty="0" err="1" smtClean="0"/>
              <a:t>nabiedrennik</a:t>
            </a:r>
            <a:r>
              <a:rPr lang="pl-PL" dirty="0" smtClean="0"/>
              <a:t>, </a:t>
            </a:r>
            <a:r>
              <a:rPr lang="pl-PL" dirty="0" err="1" smtClean="0"/>
              <a:t>palica</a:t>
            </a:r>
            <a:r>
              <a:rPr lang="pl-PL" dirty="0" smtClean="0"/>
              <a:t> symbolizuje miecz duchowy, tj. Słowo Boże, które stale powinien głosić biskup i kapłan. Również ta sama modlitwa jest czytana przez prezbitera przy nakładaniu </a:t>
            </a:r>
            <a:r>
              <a:rPr lang="pl-PL" dirty="0" err="1" smtClean="0"/>
              <a:t>nabiedrennika</a:t>
            </a:r>
            <a:r>
              <a:rPr lang="pl-PL" dirty="0" smtClean="0"/>
              <a:t> i </a:t>
            </a:r>
            <a:r>
              <a:rPr lang="pl-PL" dirty="0" err="1" smtClean="0"/>
              <a:t>palicy</a:t>
            </a:r>
            <a:endParaRPr lang="pl-PL" dirty="0" smtClean="0"/>
          </a:p>
          <a:p>
            <a:r>
              <a:rPr lang="pl-PL" dirty="0" err="1" smtClean="0"/>
              <a:t>Palica</a:t>
            </a:r>
            <a:r>
              <a:rPr lang="pl-PL" dirty="0" smtClean="0"/>
              <a:t> w Kościele Konstantynopolitańskim należała do szat biskupich i  z ich woli mogła być dana zasłużonemu prezbiterowi. </a:t>
            </a:r>
            <a:endParaRPr lang="pl-PL" dirty="0"/>
          </a:p>
        </p:txBody>
      </p:sp>
      <p:sp>
        <p:nvSpPr>
          <p:cNvPr id="2" name="Tytuł 1"/>
          <p:cNvSpPr>
            <a:spLocks noGrp="1"/>
          </p:cNvSpPr>
          <p:nvPr>
            <p:ph type="title"/>
          </p:nvPr>
        </p:nvSpPr>
        <p:spPr/>
        <p:txBody>
          <a:bodyPr/>
          <a:lstStyle/>
          <a:p>
            <a:r>
              <a:rPr lang="pl-PL" dirty="0" err="1" smtClean="0"/>
              <a:t>Palica</a:t>
            </a:r>
            <a:endParaRPr lang="pl-PL" dirty="0"/>
          </a:p>
        </p:txBody>
      </p:sp>
      <p:pic>
        <p:nvPicPr>
          <p:cNvPr id="4" name="Obraz 3" descr="palica.jpg"/>
          <p:cNvPicPr>
            <a:picLocks noChangeAspect="1"/>
          </p:cNvPicPr>
          <p:nvPr/>
        </p:nvPicPr>
        <p:blipFill>
          <a:blip r:embed="rId2"/>
          <a:stretch>
            <a:fillRect/>
          </a:stretch>
        </p:blipFill>
        <p:spPr>
          <a:xfrm>
            <a:off x="4929190" y="1500174"/>
            <a:ext cx="3393204" cy="4834844"/>
          </a:xfrm>
          <a:prstGeom prst="rect">
            <a:avLst/>
          </a:prstGeom>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5186370" cy="4709160"/>
          </a:xfrm>
        </p:spPr>
        <p:txBody>
          <a:bodyPr>
            <a:normAutofit fontScale="92500" lnSpcReduction="20000"/>
          </a:bodyPr>
          <a:lstStyle/>
          <a:p>
            <a:r>
              <a:rPr lang="pl-PL" dirty="0" smtClean="0"/>
              <a:t>symbolizuje duchową władzę nad wiernymi.</a:t>
            </a:r>
            <a:r>
              <a:rPr lang="pl-PL" b="1" dirty="0" smtClean="0"/>
              <a:t> </a:t>
            </a:r>
            <a:r>
              <a:rPr lang="pl-PL" dirty="0" smtClean="0"/>
              <a:t>Uczniowie Chrystusa, a także pasterze chrześcijańscy korzystali z lasek zarówno przy chodzeniu, jak i dla obrony. </a:t>
            </a:r>
            <a:r>
              <a:rPr lang="pl-PL" dirty="0" err="1" smtClean="0"/>
              <a:t>Żezł</a:t>
            </a:r>
            <a:r>
              <a:rPr lang="pl-PL" dirty="0" smtClean="0"/>
              <a:t> był przyjęty przez Kościół, aby wskazać obowiązek biskupów strzec swoją trzodę przed „wilkami duchowymi”. W rezultacie władzy apostolskiej </a:t>
            </a:r>
            <a:r>
              <a:rPr lang="pl-PL" dirty="0" err="1" smtClean="0"/>
              <a:t>żezł</a:t>
            </a:r>
            <a:r>
              <a:rPr lang="pl-PL" dirty="0" smtClean="0"/>
              <a:t> przeszedł w ręce biskupów. Pisemne świadectwa o ich używaniu pochodzą z IV wieku. O użyciu </a:t>
            </a:r>
            <a:r>
              <a:rPr lang="pl-PL" dirty="0" err="1" smtClean="0"/>
              <a:t>żezła</a:t>
            </a:r>
            <a:r>
              <a:rPr lang="pl-PL" dirty="0" smtClean="0"/>
              <a:t> mówią pisma św. Grzegorza Teologa, kanon 28 soboru w Toledo (633 r.)</a:t>
            </a:r>
            <a:endParaRPr lang="pl-PL" dirty="0"/>
          </a:p>
        </p:txBody>
      </p:sp>
      <p:sp>
        <p:nvSpPr>
          <p:cNvPr id="2" name="Tytuł 1"/>
          <p:cNvSpPr>
            <a:spLocks noGrp="1"/>
          </p:cNvSpPr>
          <p:nvPr>
            <p:ph type="title"/>
          </p:nvPr>
        </p:nvSpPr>
        <p:spPr/>
        <p:txBody>
          <a:bodyPr/>
          <a:lstStyle/>
          <a:p>
            <a:r>
              <a:rPr lang="pl-PL" dirty="0" err="1" smtClean="0"/>
              <a:t>Żezł</a:t>
            </a:r>
            <a:endParaRPr lang="pl-PL" dirty="0"/>
          </a:p>
        </p:txBody>
      </p:sp>
      <p:pic>
        <p:nvPicPr>
          <p:cNvPr id="4" name="Obraz 3" descr="cat_zezla.jpg"/>
          <p:cNvPicPr>
            <a:picLocks noChangeAspect="1"/>
          </p:cNvPicPr>
          <p:nvPr/>
        </p:nvPicPr>
        <p:blipFill>
          <a:blip r:embed="rId2"/>
          <a:stretch>
            <a:fillRect/>
          </a:stretch>
        </p:blipFill>
        <p:spPr>
          <a:xfrm>
            <a:off x="6072198" y="1643050"/>
            <a:ext cx="2628900" cy="3333750"/>
          </a:xfrm>
          <a:prstGeom prst="rect">
            <a:avLst/>
          </a:prstGeom>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col-03-13_1.jpg"/>
          <p:cNvPicPr>
            <a:picLocks noGrp="1" noChangeAspect="1"/>
          </p:cNvPicPr>
          <p:nvPr>
            <p:ph idx="1"/>
          </p:nvPr>
        </p:nvPicPr>
        <p:blipFill>
          <a:blip r:embed="rId2"/>
          <a:stretch>
            <a:fillRect/>
          </a:stretch>
        </p:blipFill>
        <p:spPr>
          <a:xfrm>
            <a:off x="1214414" y="1571612"/>
            <a:ext cx="2210634" cy="4708525"/>
          </a:xfrm>
        </p:spPr>
      </p:pic>
      <p:sp>
        <p:nvSpPr>
          <p:cNvPr id="2" name="Tytuł 1"/>
          <p:cNvSpPr>
            <a:spLocks noGrp="1"/>
          </p:cNvSpPr>
          <p:nvPr>
            <p:ph type="title"/>
          </p:nvPr>
        </p:nvSpPr>
        <p:spPr/>
        <p:txBody>
          <a:bodyPr/>
          <a:lstStyle/>
          <a:p>
            <a:endParaRPr lang="pl-PL"/>
          </a:p>
        </p:txBody>
      </p:sp>
      <p:pic>
        <p:nvPicPr>
          <p:cNvPr id="5" name="Obraz 4" descr="vladyka semeniuk.jpg"/>
          <p:cNvPicPr>
            <a:picLocks noChangeAspect="1"/>
          </p:cNvPicPr>
          <p:nvPr/>
        </p:nvPicPr>
        <p:blipFill>
          <a:blip r:embed="rId3"/>
          <a:stretch>
            <a:fillRect/>
          </a:stretch>
        </p:blipFill>
        <p:spPr>
          <a:xfrm>
            <a:off x="4643438" y="1428736"/>
            <a:ext cx="3309954" cy="4964931"/>
          </a:xfrm>
          <a:prstGeom prst="rect">
            <a:avLst/>
          </a:prstGeom>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3757610" cy="4709160"/>
          </a:xfrm>
        </p:spPr>
        <p:txBody>
          <a:bodyPr>
            <a:normAutofit fontScale="77500" lnSpcReduction="20000"/>
          </a:bodyPr>
          <a:lstStyle/>
          <a:p>
            <a:r>
              <a:rPr lang="pl-PL" dirty="0" smtClean="0"/>
              <a:t>w pierwszych wiekach chrześcijaństwa każdy kto rezygnował z kultów pogańskich, aby przyjąć chrześcijaństwo zmieniał swój ubiór na długą, szeroką, pozbawioną rękawów, skromną szatę odróżniającą się od strojów pogańskich, znaną powszechnie jako paliusz (łac. </a:t>
            </a:r>
            <a:r>
              <a:rPr lang="pl-PL" i="1" dirty="0" smtClean="0"/>
              <a:t>pallium</a:t>
            </a:r>
            <a:r>
              <a:rPr lang="pl-PL" dirty="0" smtClean="0"/>
              <a:t> – płaszcz, początkowo płaszcz noszony przez filozofów, potem wyższych duchownych, przybierał różne formy). symbolizujący pokorę. </a:t>
            </a:r>
            <a:endParaRPr lang="pl-PL" dirty="0"/>
          </a:p>
        </p:txBody>
      </p:sp>
      <p:sp>
        <p:nvSpPr>
          <p:cNvPr id="2" name="Tytuł 1"/>
          <p:cNvSpPr>
            <a:spLocks noGrp="1"/>
          </p:cNvSpPr>
          <p:nvPr>
            <p:ph type="title"/>
          </p:nvPr>
        </p:nvSpPr>
        <p:spPr/>
        <p:txBody>
          <a:bodyPr/>
          <a:lstStyle/>
          <a:p>
            <a:r>
              <a:rPr lang="pl-PL" dirty="0" err="1" smtClean="0"/>
              <a:t>Mantija</a:t>
            </a:r>
            <a:r>
              <a:rPr lang="pl-PL" dirty="0" smtClean="0"/>
              <a:t> (paliusz)</a:t>
            </a:r>
            <a:endParaRPr lang="pl-PL" dirty="0"/>
          </a:p>
        </p:txBody>
      </p:sp>
      <p:pic>
        <p:nvPicPr>
          <p:cNvPr id="5" name="Obraz 4" descr="28.JPG"/>
          <p:cNvPicPr>
            <a:picLocks noChangeAspect="1"/>
          </p:cNvPicPr>
          <p:nvPr/>
        </p:nvPicPr>
        <p:blipFill>
          <a:blip r:embed="rId2"/>
          <a:stretch>
            <a:fillRect/>
          </a:stretch>
        </p:blipFill>
        <p:spPr>
          <a:xfrm>
            <a:off x="4286248" y="1928802"/>
            <a:ext cx="3987800" cy="2908300"/>
          </a:xfrm>
          <a:prstGeom prst="rect">
            <a:avLst/>
          </a:prstGeom>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7485.jpg"/>
          <p:cNvPicPr>
            <a:picLocks noChangeAspect="1"/>
          </p:cNvPicPr>
          <p:nvPr/>
        </p:nvPicPr>
        <p:blipFill>
          <a:blip r:embed="rId2" cstate="print"/>
          <a:stretch>
            <a:fillRect/>
          </a:stretch>
        </p:blipFill>
        <p:spPr>
          <a:xfrm>
            <a:off x="0" y="362243"/>
            <a:ext cx="9144000" cy="6133514"/>
          </a:xfrm>
          <a:prstGeom prst="rect">
            <a:avLst/>
          </a:prstGeom>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dsc09488.jpg"/>
          <p:cNvPicPr>
            <a:picLocks noChangeAspect="1"/>
          </p:cNvPicPr>
          <p:nvPr/>
        </p:nvPicPr>
        <p:blipFill>
          <a:blip r:embed="rId2"/>
          <a:stretch>
            <a:fillRect/>
          </a:stretch>
        </p:blipFill>
        <p:spPr>
          <a:xfrm>
            <a:off x="0" y="367235"/>
            <a:ext cx="9144000" cy="6123530"/>
          </a:xfrm>
          <a:prstGeom prst="rect">
            <a:avLst/>
          </a:prstGeom>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hlinkClick r:id="rId2"/>
              </a:rPr>
              <a:t>http://www.ktp.edu.pl/index.php?option=com_content&amp;view=article&amp;id=71&amp;Itemid=37</a:t>
            </a:r>
            <a:endParaRPr lang="pl-PL" dirty="0" smtClean="0"/>
          </a:p>
          <a:p>
            <a:r>
              <a:rPr lang="pl-PL" i="1" dirty="0" smtClean="0"/>
              <a:t>Nowe tablice czyli o Cerkwi, liturgii, nabożeństwach i utensyliach cerkiewnych</a:t>
            </a:r>
            <a:r>
              <a:rPr lang="pl-PL" dirty="0" smtClean="0"/>
              <a:t>, pod redakcją dr hab. Georgia Minczewa, Kraków 2007</a:t>
            </a:r>
          </a:p>
          <a:p>
            <a:r>
              <a:rPr lang="bg-BG" i="1" dirty="0" smtClean="0"/>
              <a:t>ТИПИК Української Католицької Церкви</a:t>
            </a:r>
            <a:r>
              <a:rPr lang="pl-PL" dirty="0" smtClean="0"/>
              <a:t>, </a:t>
            </a:r>
            <a:r>
              <a:rPr lang="bg-BG" dirty="0" smtClean="0"/>
              <a:t>о. Ісидор Долницький</a:t>
            </a:r>
            <a:r>
              <a:rPr lang="pl-PL" dirty="0" smtClean="0"/>
              <a:t>, </a:t>
            </a:r>
            <a:r>
              <a:rPr lang="bg-BG" dirty="0" smtClean="0"/>
              <a:t>Жовква 2010</a:t>
            </a:r>
            <a:endParaRPr lang="pl-PL" i="1" dirty="0"/>
          </a:p>
        </p:txBody>
      </p:sp>
      <p:sp>
        <p:nvSpPr>
          <p:cNvPr id="2" name="Tytuł 1"/>
          <p:cNvSpPr>
            <a:spLocks noGrp="1"/>
          </p:cNvSpPr>
          <p:nvPr>
            <p:ph type="title"/>
          </p:nvPr>
        </p:nvSpPr>
        <p:spPr/>
        <p:txBody>
          <a:bodyPr/>
          <a:lstStyle/>
          <a:p>
            <a:r>
              <a:rPr lang="pl-PL" dirty="0" smtClean="0"/>
              <a:t>Bibliografia:</a:t>
            </a:r>
            <a:endParaRPr lang="pl-PL"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35-0055.jpg"/>
          <p:cNvPicPr>
            <a:picLocks noGrp="1" noChangeAspect="1"/>
          </p:cNvPicPr>
          <p:nvPr>
            <p:ph idx="1"/>
          </p:nvPr>
        </p:nvPicPr>
        <p:blipFill>
          <a:blip r:embed="rId2"/>
          <a:stretch>
            <a:fillRect/>
          </a:stretch>
        </p:blipFill>
        <p:spPr>
          <a:xfrm>
            <a:off x="928662" y="1214422"/>
            <a:ext cx="3000396" cy="4619636"/>
          </a:xfrm>
        </p:spPr>
      </p:pic>
      <p:pic>
        <p:nvPicPr>
          <p:cNvPr id="5" name="Obraz 4" descr="0868a9a0ac00468c630eabcf8bedba74.jpg"/>
          <p:cNvPicPr>
            <a:picLocks noChangeAspect="1"/>
          </p:cNvPicPr>
          <p:nvPr/>
        </p:nvPicPr>
        <p:blipFill>
          <a:blip r:embed="rId3"/>
          <a:stretch>
            <a:fillRect/>
          </a:stretch>
        </p:blipFill>
        <p:spPr>
          <a:xfrm>
            <a:off x="5000628" y="857232"/>
            <a:ext cx="3267075" cy="5238750"/>
          </a:xfrm>
          <a:prstGeom prst="rect">
            <a:avLst/>
          </a:prstGeo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642918"/>
            <a:ext cx="8229600" cy="5786454"/>
          </a:xfrm>
        </p:spPr>
        <p:txBody>
          <a:bodyPr>
            <a:noAutofit/>
          </a:bodyPr>
          <a:lstStyle/>
          <a:p>
            <a:r>
              <a:rPr lang="pl-PL" sz="1800" b="1" dirty="0" err="1" smtClean="0"/>
              <a:t>Orarion</a:t>
            </a:r>
            <a:r>
              <a:rPr lang="pl-PL" sz="1800" b="1" dirty="0" smtClean="0"/>
              <a:t> – </a:t>
            </a:r>
            <a:r>
              <a:rPr lang="pl-PL" sz="1800" dirty="0" smtClean="0"/>
              <a:t>co do pochodzenia nazwy szaty istnieją dwie teorie. Pierwsza wywodzi nazwę </a:t>
            </a:r>
            <a:r>
              <a:rPr lang="pl-PL" sz="1800" dirty="0" err="1" smtClean="0"/>
              <a:t>orarion</a:t>
            </a:r>
            <a:r>
              <a:rPr lang="pl-PL" sz="1800" dirty="0" smtClean="0"/>
              <a:t> od łacińskiego słowa „</a:t>
            </a:r>
            <a:r>
              <a:rPr lang="pl-PL" sz="1800" dirty="0" err="1" smtClean="0"/>
              <a:t>oro</a:t>
            </a:r>
            <a:r>
              <a:rPr lang="pl-PL" sz="1800" dirty="0" smtClean="0"/>
              <a:t>” – mówię, modlę się. W pierwszych wiekach chrześcijaństwa wierni nakładali tą szatę przed każdą modlitwą. Zachowały się pomniki przedstawiające chrześcijan modlących się z </a:t>
            </a:r>
            <a:r>
              <a:rPr lang="pl-PL" sz="1800" dirty="0" err="1" smtClean="0"/>
              <a:t>orarionem</a:t>
            </a:r>
            <a:r>
              <a:rPr lang="pl-PL" sz="1800" dirty="0" smtClean="0"/>
              <a:t> na plecach. O takim zastosowaniu </a:t>
            </a:r>
            <a:r>
              <a:rPr lang="pl-PL" sz="1800" dirty="0" err="1" smtClean="0"/>
              <a:t>orarionu</a:t>
            </a:r>
            <a:r>
              <a:rPr lang="pl-PL" sz="1800" dirty="0" smtClean="0"/>
              <a:t> świadczą również kanony soboru lokalnego w Laodycei: Kanon 22 - </a:t>
            </a:r>
            <a:r>
              <a:rPr lang="pl-PL" sz="1800" i="1" dirty="0" smtClean="0"/>
              <a:t>Niższy sługa kościelny nie śmie nosić </a:t>
            </a:r>
            <a:r>
              <a:rPr lang="pl-PL" sz="1800" i="1" dirty="0" err="1" smtClean="0"/>
              <a:t>orarionu</a:t>
            </a:r>
            <a:r>
              <a:rPr lang="pl-PL" sz="1800" i="1" dirty="0" smtClean="0"/>
              <a:t> i oddalać się od drzwi; </a:t>
            </a:r>
            <a:r>
              <a:rPr lang="pl-PL" sz="1800" dirty="0" smtClean="0"/>
              <a:t>Kanon 23 – </a:t>
            </a:r>
            <a:r>
              <a:rPr lang="pl-PL" sz="1800" i="1" dirty="0" smtClean="0"/>
              <a:t>Lektorzy lub kantorzy nie </a:t>
            </a:r>
            <a:r>
              <a:rPr lang="pl-PL" sz="1800" i="1" dirty="0" err="1" smtClean="0"/>
              <a:t>śmią</a:t>
            </a:r>
            <a:r>
              <a:rPr lang="pl-PL" sz="1800" i="1" dirty="0" smtClean="0"/>
              <a:t> nosić </a:t>
            </a:r>
            <a:r>
              <a:rPr lang="pl-PL" sz="1800" i="1" dirty="0" err="1" smtClean="0"/>
              <a:t>orarionu</a:t>
            </a:r>
            <a:r>
              <a:rPr lang="pl-PL" sz="1800" i="1" dirty="0" smtClean="0"/>
              <a:t> i w nim czytać lub śpiewać. </a:t>
            </a:r>
            <a:r>
              <a:rPr lang="pl-PL" sz="1800" dirty="0" smtClean="0"/>
              <a:t>Druga natomiast widzi źródło nazwy w greckim słowie </a:t>
            </a:r>
            <a:r>
              <a:rPr lang="pl-PL" sz="1800" dirty="0" err="1" smtClean="0"/>
              <a:t>οραω</a:t>
            </a:r>
            <a:r>
              <a:rPr lang="pl-PL" sz="1800" dirty="0" smtClean="0"/>
              <a:t> – patrzeć, nadzorować. </a:t>
            </a:r>
            <a:r>
              <a:rPr lang="pl-PL" sz="1800" dirty="0" err="1" smtClean="0"/>
              <a:t>Orarion</a:t>
            </a:r>
            <a:r>
              <a:rPr lang="pl-PL" sz="1800" dirty="0" smtClean="0"/>
              <a:t> wprowadzono do nabożeństw jako szatę liturgiczną, wzorując się na szatach starotestamentowych. W synagogach po przeczytaniu fragmentu Pisma Świętego przewodniczący zebrania dawał znak za pomocą specjalnej chusty a naród potwierdzał swoje uczestnictwo słowem „amen”. </a:t>
            </a:r>
            <a:r>
              <a:rPr lang="pl-PL" sz="1800" dirty="0" err="1" smtClean="0"/>
              <a:t>Orarion</a:t>
            </a:r>
            <a:r>
              <a:rPr lang="pl-PL" sz="1800" dirty="0" smtClean="0"/>
              <a:t> symbolizuje skrzydła aniołów. Dla podkreślenia tego symbolicznego znaczenia na </a:t>
            </a:r>
            <a:r>
              <a:rPr lang="pl-PL" sz="1800" dirty="0" err="1" smtClean="0"/>
              <a:t>orarionie</a:t>
            </a:r>
            <a:r>
              <a:rPr lang="pl-PL" sz="1800" dirty="0" smtClean="0"/>
              <a:t> umieszczane są słowa pieśni anielskiej: </a:t>
            </a:r>
            <a:r>
              <a:rPr lang="pl-PL" sz="1800" i="1" dirty="0" smtClean="0"/>
              <a:t>Święty, </a:t>
            </a:r>
            <a:r>
              <a:rPr lang="pl-PL" sz="1800" i="1" dirty="0" err="1" smtClean="0"/>
              <a:t>Święty</a:t>
            </a:r>
            <a:r>
              <a:rPr lang="pl-PL" sz="1800" i="1" dirty="0" smtClean="0"/>
              <a:t>, </a:t>
            </a:r>
            <a:r>
              <a:rPr lang="pl-PL" sz="1800" i="1" dirty="0" err="1" smtClean="0"/>
              <a:t>Święty</a:t>
            </a:r>
            <a:r>
              <a:rPr lang="pl-PL" sz="1800" i="1" dirty="0" smtClean="0"/>
              <a:t> jest Pan Zastępów”.</a:t>
            </a:r>
            <a:endParaRPr lang="pl-PL" sz="1800" dirty="0" smtClean="0"/>
          </a:p>
          <a:p>
            <a:pPr>
              <a:buNone/>
            </a:pPr>
            <a:endParaRPr lang="pl-PL" sz="1200" dirty="0"/>
          </a:p>
        </p:txBody>
      </p:sp>
      <p:sp>
        <p:nvSpPr>
          <p:cNvPr id="4" name="Tytuł 3"/>
          <p:cNvSpPr>
            <a:spLocks noGrp="1"/>
          </p:cNvSpPr>
          <p:nvPr>
            <p:ph type="title"/>
          </p:nvPr>
        </p:nvSpPr>
        <p:spPr>
          <a:xfrm>
            <a:off x="500034" y="0"/>
            <a:ext cx="8229600" cy="868346"/>
          </a:xfrm>
        </p:spPr>
        <p:txBody>
          <a:bodyPr/>
          <a:lstStyle/>
          <a:p>
            <a:r>
              <a:rPr lang="pl-PL" dirty="0" err="1" smtClean="0"/>
              <a:t>Orarion</a:t>
            </a:r>
            <a:endParaRPr lang="pl-PL"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orar.jpg"/>
          <p:cNvPicPr>
            <a:picLocks noGrp="1" noChangeAspect="1"/>
          </p:cNvPicPr>
          <p:nvPr>
            <p:ph idx="1"/>
          </p:nvPr>
        </p:nvPicPr>
        <p:blipFill>
          <a:blip r:embed="rId2"/>
          <a:stretch>
            <a:fillRect/>
          </a:stretch>
        </p:blipFill>
        <p:spPr>
          <a:xfrm>
            <a:off x="5072066" y="1071546"/>
            <a:ext cx="3139017" cy="4708525"/>
          </a:xfrm>
        </p:spPr>
      </p:pic>
      <p:pic>
        <p:nvPicPr>
          <p:cNvPr id="5" name="Obraz 4" descr="or006.jpg"/>
          <p:cNvPicPr>
            <a:picLocks noChangeAspect="1"/>
          </p:cNvPicPr>
          <p:nvPr/>
        </p:nvPicPr>
        <p:blipFill>
          <a:blip r:embed="rId3"/>
          <a:stretch>
            <a:fillRect/>
          </a:stretch>
        </p:blipFill>
        <p:spPr>
          <a:xfrm>
            <a:off x="357158" y="1714488"/>
            <a:ext cx="4286250" cy="3152775"/>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i="1" dirty="0" smtClean="0"/>
              <a:t>ta szata liturgiczna nakładana na rękawy przy dłoniach ułatwiającą diakonom, jak również prezbiterom i biskupom odprawianie Liturgii Świętej symbolizuje więzy Jezusa Chrystusa, którymi związano Go na Golgocie.  Poruczy również mają za zadanie przypominanie kapłanom, iż spełniając tajemnice wiary chrześcijańskiej należy liczyć nie na swoje siły, a na Jego wszechmocną i dobrą pomoc. O tym mówią modlitwy wygłaszane podczas wkładania na ręce porucz.</a:t>
            </a:r>
            <a:endParaRPr lang="pl-PL" dirty="0" smtClean="0"/>
          </a:p>
          <a:p>
            <a:r>
              <a:rPr lang="pl-PL" dirty="0" smtClean="0"/>
              <a:t>Trudno jest historycznie określić kiedy poruczy zostały wprowadzone do praktyki liturgicznej. W starożytnych rytach święceń biskupich, kapłańskich i diakońskich nie ma wzmianek o tejże szacie. </a:t>
            </a:r>
            <a:endParaRPr lang="pl-PL" dirty="0"/>
          </a:p>
        </p:txBody>
      </p:sp>
      <p:sp>
        <p:nvSpPr>
          <p:cNvPr id="2" name="Tytuł 1"/>
          <p:cNvSpPr>
            <a:spLocks noGrp="1"/>
          </p:cNvSpPr>
          <p:nvPr>
            <p:ph type="title"/>
          </p:nvPr>
        </p:nvSpPr>
        <p:spPr/>
        <p:txBody>
          <a:bodyPr>
            <a:normAutofit fontScale="90000"/>
          </a:bodyPr>
          <a:lstStyle/>
          <a:p>
            <a:r>
              <a:rPr lang="pl-PL" i="1" dirty="0" err="1" smtClean="0"/>
              <a:t>Narękawniki</a:t>
            </a:r>
            <a:r>
              <a:rPr lang="pl-PL" i="1" dirty="0" smtClean="0"/>
              <a:t> (</a:t>
            </a:r>
            <a:r>
              <a:rPr lang="pl-PL" i="1" dirty="0" err="1" smtClean="0"/>
              <a:t>poruczi</a:t>
            </a:r>
            <a:r>
              <a:rPr lang="pl-PL" i="1" dirty="0" smtClean="0"/>
              <a:t>, </a:t>
            </a:r>
            <a:r>
              <a:rPr lang="pl-PL" i="1" dirty="0" err="1" smtClean="0"/>
              <a:t>epimanikion</a:t>
            </a:r>
            <a:r>
              <a:rPr lang="pl-PL" i="1" dirty="0" smtClean="0"/>
              <a:t>) –</a:t>
            </a:r>
            <a:endParaRPr lang="pl-PL"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406</TotalTime>
  <Words>1326</Words>
  <Application>Microsoft Office PowerPoint</Application>
  <PresentationFormat>Pokaz na ekranie (4:3)</PresentationFormat>
  <Paragraphs>51</Paragraphs>
  <Slides>56</Slides>
  <Notes>0</Notes>
  <HiddenSlides>0</HiddenSlides>
  <MMClips>1</MMClips>
  <ScaleCrop>false</ScaleCrop>
  <HeadingPairs>
    <vt:vector size="4" baseType="variant">
      <vt:variant>
        <vt:lpstr>Motyw</vt:lpstr>
      </vt:variant>
      <vt:variant>
        <vt:i4>1</vt:i4>
      </vt:variant>
      <vt:variant>
        <vt:lpstr>Tytuły slajdów</vt:lpstr>
      </vt:variant>
      <vt:variant>
        <vt:i4>56</vt:i4>
      </vt:variant>
    </vt:vector>
  </HeadingPairs>
  <TitlesOfParts>
    <vt:vector size="57" baseType="lpstr">
      <vt:lpstr>Papier</vt:lpstr>
      <vt:lpstr>SZATY LITURGICZNE W KOŚCIELE GRECKO-KATOLICKIM</vt:lpstr>
      <vt:lpstr>Slajd 2</vt:lpstr>
      <vt:lpstr>Slajd 3</vt:lpstr>
      <vt:lpstr>Slajd 4</vt:lpstr>
      <vt:lpstr>Szaty liturgiczne diakona</vt:lpstr>
      <vt:lpstr>Slajd 6</vt:lpstr>
      <vt:lpstr>Orarion</vt:lpstr>
      <vt:lpstr>Slajd 8</vt:lpstr>
      <vt:lpstr>Narękawniki (poruczi, epimanikion) –</vt:lpstr>
      <vt:lpstr>Slajd 10</vt:lpstr>
      <vt:lpstr>Slajd 11</vt:lpstr>
      <vt:lpstr>Slajd 12</vt:lpstr>
      <vt:lpstr>Slajd 13</vt:lpstr>
      <vt:lpstr>Slajd 14</vt:lpstr>
      <vt:lpstr>Diakoni</vt:lpstr>
      <vt:lpstr>Slajd 16</vt:lpstr>
      <vt:lpstr>Szaty liturgiczna prezbitera</vt:lpstr>
      <vt:lpstr>Epitrachylion</vt:lpstr>
      <vt:lpstr>Slajd 19</vt:lpstr>
      <vt:lpstr>Slajd 20</vt:lpstr>
      <vt:lpstr>Pojas (pas)</vt:lpstr>
      <vt:lpstr>Slajd 22</vt:lpstr>
      <vt:lpstr>Slajd 23</vt:lpstr>
      <vt:lpstr>Felonion</vt:lpstr>
      <vt:lpstr>Slajd 25</vt:lpstr>
      <vt:lpstr>Slajd 26</vt:lpstr>
      <vt:lpstr>Slajd 27</vt:lpstr>
      <vt:lpstr>Slajd 28</vt:lpstr>
      <vt:lpstr>Slajd 29</vt:lpstr>
      <vt:lpstr>Slajd 30</vt:lpstr>
      <vt:lpstr>Slajd 31</vt:lpstr>
      <vt:lpstr>Slajd 32</vt:lpstr>
      <vt:lpstr>Slajd 33</vt:lpstr>
      <vt:lpstr>Nabedrennyk</vt:lpstr>
      <vt:lpstr>Slajd 35</vt:lpstr>
      <vt:lpstr>Krzyż kapłański</vt:lpstr>
      <vt:lpstr>Złoty krzyż kapłański</vt:lpstr>
      <vt:lpstr>Mitra</vt:lpstr>
      <vt:lpstr>Szaty biskupa</vt:lpstr>
      <vt:lpstr>Sakkos</vt:lpstr>
      <vt:lpstr>Slajd 41</vt:lpstr>
      <vt:lpstr>Omoforion</vt:lpstr>
      <vt:lpstr>Slajd 43</vt:lpstr>
      <vt:lpstr>Slajd 44</vt:lpstr>
      <vt:lpstr>Mitra</vt:lpstr>
      <vt:lpstr>Slajd 46</vt:lpstr>
      <vt:lpstr>Slajd 47</vt:lpstr>
      <vt:lpstr>Panagija (enkolpion) i krzyż</vt:lpstr>
      <vt:lpstr>Slajd 49</vt:lpstr>
      <vt:lpstr>Palica</vt:lpstr>
      <vt:lpstr>Żezł</vt:lpstr>
      <vt:lpstr>Slajd 52</vt:lpstr>
      <vt:lpstr>Mantija (paliusz)</vt:lpstr>
      <vt:lpstr>Slajd 54</vt:lpstr>
      <vt:lpstr>Slajd 55</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Jasiek</dc:creator>
  <cp:lastModifiedBy>Jasiek</cp:lastModifiedBy>
  <cp:revision>25</cp:revision>
  <dcterms:created xsi:type="dcterms:W3CDTF">2012-03-16T07:22:14Z</dcterms:created>
  <dcterms:modified xsi:type="dcterms:W3CDTF">2012-03-17T10:30:12Z</dcterms:modified>
</cp:coreProperties>
</file>